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21" r:id="rId2"/>
    <p:sldId id="447" r:id="rId3"/>
    <p:sldId id="394" r:id="rId4"/>
    <p:sldId id="417" r:id="rId5"/>
    <p:sldId id="418" r:id="rId6"/>
    <p:sldId id="395" r:id="rId7"/>
    <p:sldId id="396"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6E57C-60A4-46C5-A9BD-78B1DC1D52D3}" v="2984" dt="2023-02-23T18:06:07.667"/>
    <p1510:client id="{46339B46-ABDD-4B59-BAA0-E9E51EAD4CFF}" v="31" dt="2023-02-24T23:41:39.857"/>
    <p1510:client id="{5C47A11A-EDF8-4CA3-BE35-CD5036CC2046}" v="2" dt="2023-02-23T18:10:58.569"/>
    <p1510:client id="{A884664F-684B-4BA0-A1E1-BD3BB989FC7A}" v="72" dt="2023-02-24T23:39:12.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5C47A11A-EDF8-4CA3-BE35-CD5036CC2046}"/>
    <pc:docChg chg="delSld">
      <pc:chgData name="CHEN, KATHY (PGR)" userId="S::u2267086@live.warwick.ac.uk::33ad319c-faab-44e7-b730-ab3160d18fae" providerId="AD" clId="Web-{5C47A11A-EDF8-4CA3-BE35-CD5036CC2046}" dt="2023-02-23T18:10:58.569" v="1"/>
      <pc:docMkLst>
        <pc:docMk/>
      </pc:docMkLst>
      <pc:sldChg chg="del">
        <pc:chgData name="CHEN, KATHY (PGR)" userId="S::u2267086@live.warwick.ac.uk::33ad319c-faab-44e7-b730-ab3160d18fae" providerId="AD" clId="Web-{5C47A11A-EDF8-4CA3-BE35-CD5036CC2046}" dt="2023-02-23T18:10:53.069" v="0"/>
        <pc:sldMkLst>
          <pc:docMk/>
          <pc:sldMk cId="3618584411" sldId="447"/>
        </pc:sldMkLst>
      </pc:sldChg>
      <pc:sldChg chg="del">
        <pc:chgData name="CHEN, KATHY (PGR)" userId="S::u2267086@live.warwick.ac.uk::33ad319c-faab-44e7-b730-ab3160d18fae" providerId="AD" clId="Web-{5C47A11A-EDF8-4CA3-BE35-CD5036CC2046}" dt="2023-02-23T18:10:58.569" v="1"/>
        <pc:sldMkLst>
          <pc:docMk/>
          <pc:sldMk cId="3233792729" sldId="448"/>
        </pc:sldMkLst>
      </pc:sldChg>
    </pc:docChg>
  </pc:docChgLst>
  <pc:docChgLst>
    <pc:chgData name="CHEN, KATHY (PGR)" userId="S::u2267086@live.warwick.ac.uk::33ad319c-faab-44e7-b730-ab3160d18fae" providerId="AD" clId="Web-{46339B46-ABDD-4B59-BAA0-E9E51EAD4CFF}"/>
    <pc:docChg chg="delSld modSld">
      <pc:chgData name="CHEN, KATHY (PGR)" userId="S::u2267086@live.warwick.ac.uk::33ad319c-faab-44e7-b730-ab3160d18fae" providerId="AD" clId="Web-{46339B46-ABDD-4B59-BAA0-E9E51EAD4CFF}" dt="2023-02-24T23:41:36.966" v="23" actId="20577"/>
      <pc:docMkLst>
        <pc:docMk/>
      </pc:docMkLst>
      <pc:sldChg chg="modSp">
        <pc:chgData name="CHEN, KATHY (PGR)" userId="S::u2267086@live.warwick.ac.uk::33ad319c-faab-44e7-b730-ab3160d18fae" providerId="AD" clId="Web-{46339B46-ABDD-4B59-BAA0-E9E51EAD4CFF}" dt="2023-02-24T23:41:36.966" v="23" actId="20577"/>
        <pc:sldMkLst>
          <pc:docMk/>
          <pc:sldMk cId="358459859" sldId="431"/>
        </pc:sldMkLst>
        <pc:spChg chg="mod">
          <ac:chgData name="CHEN, KATHY (PGR)" userId="S::u2267086@live.warwick.ac.uk::33ad319c-faab-44e7-b730-ab3160d18fae" providerId="AD" clId="Web-{46339B46-ABDD-4B59-BAA0-E9E51EAD4CFF}" dt="2023-02-24T23:41:36.966" v="23" actId="20577"/>
          <ac:spMkLst>
            <pc:docMk/>
            <pc:sldMk cId="358459859" sldId="431"/>
            <ac:spMk id="9" creationId="{F5544383-E7DE-004E-E6F9-8DAAE6F8BBB7}"/>
          </ac:spMkLst>
        </pc:spChg>
      </pc:sldChg>
      <pc:sldChg chg="del">
        <pc:chgData name="CHEN, KATHY (PGR)" userId="S::u2267086@live.warwick.ac.uk::33ad319c-faab-44e7-b730-ab3160d18fae" providerId="AD" clId="Web-{46339B46-ABDD-4B59-BAA0-E9E51EAD4CFF}" dt="2023-02-24T23:40:44.637" v="1"/>
        <pc:sldMkLst>
          <pc:docMk/>
          <pc:sldMk cId="3044707406" sldId="432"/>
        </pc:sldMkLst>
      </pc:sldChg>
      <pc:sldChg chg="del">
        <pc:chgData name="CHEN, KATHY (PGR)" userId="S::u2267086@live.warwick.ac.uk::33ad319c-faab-44e7-b730-ab3160d18fae" providerId="AD" clId="Web-{46339B46-ABDD-4B59-BAA0-E9E51EAD4CFF}" dt="2023-02-24T23:40:47.340" v="2"/>
        <pc:sldMkLst>
          <pc:docMk/>
          <pc:sldMk cId="668251652" sldId="433"/>
        </pc:sldMkLst>
      </pc:sldChg>
      <pc:sldChg chg="del">
        <pc:chgData name="CHEN, KATHY (PGR)" userId="S::u2267086@live.warwick.ac.uk::33ad319c-faab-44e7-b730-ab3160d18fae" providerId="AD" clId="Web-{46339B46-ABDD-4B59-BAA0-E9E51EAD4CFF}" dt="2023-02-24T23:40:48.871" v="3"/>
        <pc:sldMkLst>
          <pc:docMk/>
          <pc:sldMk cId="1473153215" sldId="434"/>
        </pc:sldMkLst>
      </pc:sldChg>
      <pc:sldChg chg="del">
        <pc:chgData name="CHEN, KATHY (PGR)" userId="S::u2267086@live.warwick.ac.uk::33ad319c-faab-44e7-b730-ab3160d18fae" providerId="AD" clId="Web-{46339B46-ABDD-4B59-BAA0-E9E51EAD4CFF}" dt="2023-02-24T23:40:50.246" v="4"/>
        <pc:sldMkLst>
          <pc:docMk/>
          <pc:sldMk cId="939915102" sldId="435"/>
        </pc:sldMkLst>
      </pc:sldChg>
      <pc:sldChg chg="del">
        <pc:chgData name="CHEN, KATHY (PGR)" userId="S::u2267086@live.warwick.ac.uk::33ad319c-faab-44e7-b730-ab3160d18fae" providerId="AD" clId="Web-{46339B46-ABDD-4B59-BAA0-E9E51EAD4CFF}" dt="2023-02-24T23:40:50.778" v="5"/>
        <pc:sldMkLst>
          <pc:docMk/>
          <pc:sldMk cId="1958658494" sldId="436"/>
        </pc:sldMkLst>
      </pc:sldChg>
      <pc:sldChg chg="del">
        <pc:chgData name="CHEN, KATHY (PGR)" userId="S::u2267086@live.warwick.ac.uk::33ad319c-faab-44e7-b730-ab3160d18fae" providerId="AD" clId="Web-{46339B46-ABDD-4B59-BAA0-E9E51EAD4CFF}" dt="2023-02-24T23:40:52.028" v="6"/>
        <pc:sldMkLst>
          <pc:docMk/>
          <pc:sldMk cId="784896293" sldId="437"/>
        </pc:sldMkLst>
      </pc:sldChg>
      <pc:sldChg chg="del">
        <pc:chgData name="CHEN, KATHY (PGR)" userId="S::u2267086@live.warwick.ac.uk::33ad319c-faab-44e7-b730-ab3160d18fae" providerId="AD" clId="Web-{46339B46-ABDD-4B59-BAA0-E9E51EAD4CFF}" dt="2023-02-24T23:40:54.434" v="7"/>
        <pc:sldMkLst>
          <pc:docMk/>
          <pc:sldMk cId="1132989262" sldId="438"/>
        </pc:sldMkLst>
      </pc:sldChg>
      <pc:sldChg chg="del">
        <pc:chgData name="CHEN, KATHY (PGR)" userId="S::u2267086@live.warwick.ac.uk::33ad319c-faab-44e7-b730-ab3160d18fae" providerId="AD" clId="Web-{46339B46-ABDD-4B59-BAA0-E9E51EAD4CFF}" dt="2023-02-24T23:40:55.996" v="8"/>
        <pc:sldMkLst>
          <pc:docMk/>
          <pc:sldMk cId="808743633" sldId="439"/>
        </pc:sldMkLst>
      </pc:sldChg>
      <pc:sldChg chg="del">
        <pc:chgData name="CHEN, KATHY (PGR)" userId="S::u2267086@live.warwick.ac.uk::33ad319c-faab-44e7-b730-ab3160d18fae" providerId="AD" clId="Web-{46339B46-ABDD-4B59-BAA0-E9E51EAD4CFF}" dt="2023-02-24T23:40:58.325" v="9"/>
        <pc:sldMkLst>
          <pc:docMk/>
          <pc:sldMk cId="95705229" sldId="440"/>
        </pc:sldMkLst>
      </pc:sldChg>
      <pc:sldChg chg="del">
        <pc:chgData name="CHEN, KATHY (PGR)" userId="S::u2267086@live.warwick.ac.uk::33ad319c-faab-44e7-b730-ab3160d18fae" providerId="AD" clId="Web-{46339B46-ABDD-4B59-BAA0-E9E51EAD4CFF}" dt="2023-02-24T23:40:59.481" v="10"/>
        <pc:sldMkLst>
          <pc:docMk/>
          <pc:sldMk cId="875510010" sldId="441"/>
        </pc:sldMkLst>
      </pc:sldChg>
      <pc:sldChg chg="del">
        <pc:chgData name="CHEN, KATHY (PGR)" userId="S::u2267086@live.warwick.ac.uk::33ad319c-faab-44e7-b730-ab3160d18fae" providerId="AD" clId="Web-{46339B46-ABDD-4B59-BAA0-E9E51EAD4CFF}" dt="2023-02-24T23:41:00.356" v="11"/>
        <pc:sldMkLst>
          <pc:docMk/>
          <pc:sldMk cId="3415514596" sldId="442"/>
        </pc:sldMkLst>
      </pc:sldChg>
      <pc:sldChg chg="del">
        <pc:chgData name="CHEN, KATHY (PGR)" userId="S::u2267086@live.warwick.ac.uk::33ad319c-faab-44e7-b730-ab3160d18fae" providerId="AD" clId="Web-{46339B46-ABDD-4B59-BAA0-E9E51EAD4CFF}" dt="2023-02-24T23:41:01.090" v="12"/>
        <pc:sldMkLst>
          <pc:docMk/>
          <pc:sldMk cId="419812003" sldId="443"/>
        </pc:sldMkLst>
      </pc:sldChg>
      <pc:sldChg chg="del">
        <pc:chgData name="CHEN, KATHY (PGR)" userId="S::u2267086@live.warwick.ac.uk::33ad319c-faab-44e7-b730-ab3160d18fae" providerId="AD" clId="Web-{46339B46-ABDD-4B59-BAA0-E9E51EAD4CFF}" dt="2023-02-24T23:41:02.137" v="13"/>
        <pc:sldMkLst>
          <pc:docMk/>
          <pc:sldMk cId="3134378513" sldId="444"/>
        </pc:sldMkLst>
      </pc:sldChg>
      <pc:sldChg chg="del">
        <pc:chgData name="CHEN, KATHY (PGR)" userId="S::u2267086@live.warwick.ac.uk::33ad319c-faab-44e7-b730-ab3160d18fae" providerId="AD" clId="Web-{46339B46-ABDD-4B59-BAA0-E9E51EAD4CFF}" dt="2023-02-24T23:41:02.731" v="14"/>
        <pc:sldMkLst>
          <pc:docMk/>
          <pc:sldMk cId="1869768606" sldId="445"/>
        </pc:sldMkLst>
      </pc:sldChg>
      <pc:sldChg chg="del">
        <pc:chgData name="CHEN, KATHY (PGR)" userId="S::u2267086@live.warwick.ac.uk::33ad319c-faab-44e7-b730-ab3160d18fae" providerId="AD" clId="Web-{46339B46-ABDD-4B59-BAA0-E9E51EAD4CFF}" dt="2023-02-24T23:41:04.090" v="15"/>
        <pc:sldMkLst>
          <pc:docMk/>
          <pc:sldMk cId="60204641" sldId="446"/>
        </pc:sldMkLst>
      </pc:sldChg>
      <pc:sldChg chg="modSp">
        <pc:chgData name="CHEN, KATHY (PGR)" userId="S::u2267086@live.warwick.ac.uk::33ad319c-faab-44e7-b730-ab3160d18fae" providerId="AD" clId="Web-{46339B46-ABDD-4B59-BAA0-E9E51EAD4CFF}" dt="2023-02-24T23:40:29.621" v="0" actId="20577"/>
        <pc:sldMkLst>
          <pc:docMk/>
          <pc:sldMk cId="1010966469" sldId="447"/>
        </pc:sldMkLst>
        <pc:spChg chg="mod">
          <ac:chgData name="CHEN, KATHY (PGR)" userId="S::u2267086@live.warwick.ac.uk::33ad319c-faab-44e7-b730-ab3160d18fae" providerId="AD" clId="Web-{46339B46-ABDD-4B59-BAA0-E9E51EAD4CFF}" dt="2023-02-24T23:40:29.621" v="0" actId="20577"/>
          <ac:spMkLst>
            <pc:docMk/>
            <pc:sldMk cId="1010966469" sldId="447"/>
            <ac:spMk id="7" creationId="{D817532B-645B-768C-6969-D2B03572B712}"/>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A884664F-684B-4BA0-A1E1-BD3BB989FC7A}"/>
    <pc:docChg chg="addSld modSld sldOrd">
      <pc:chgData name="CHEN, KATHY (PGR)" userId="S::u2267086@live.warwick.ac.uk::33ad319c-faab-44e7-b730-ab3160d18fae" providerId="AD" clId="Web-{A884664F-684B-4BA0-A1E1-BD3BB989FC7A}" dt="2023-02-24T23:39:10.598" v="45" actId="20577"/>
      <pc:docMkLst>
        <pc:docMk/>
      </pc:docMkLst>
      <pc:sldChg chg="modSp add ord replId">
        <pc:chgData name="CHEN, KATHY (PGR)" userId="S::u2267086@live.warwick.ac.uk::33ad319c-faab-44e7-b730-ab3160d18fae" providerId="AD" clId="Web-{A884664F-684B-4BA0-A1E1-BD3BB989FC7A}" dt="2023-02-24T23:39:10.598" v="45" actId="20577"/>
        <pc:sldMkLst>
          <pc:docMk/>
          <pc:sldMk cId="1010966469" sldId="447"/>
        </pc:sldMkLst>
        <pc:spChg chg="mod">
          <ac:chgData name="CHEN, KATHY (PGR)" userId="S::u2267086@live.warwick.ac.uk::33ad319c-faab-44e7-b730-ab3160d18fae" providerId="AD" clId="Web-{A884664F-684B-4BA0-A1E1-BD3BB989FC7A}" dt="2023-02-24T23:39:10.598" v="45" actId="20577"/>
          <ac:spMkLst>
            <pc:docMk/>
            <pc:sldMk cId="1010966469" sldId="447"/>
            <ac:spMk id="7" creationId="{D817532B-645B-768C-6969-D2B03572B712}"/>
          </ac:spMkLst>
        </pc:spChg>
        <pc:spChg chg="mod">
          <ac:chgData name="CHEN, KATHY (PGR)" userId="S::u2267086@live.warwick.ac.uk::33ad319c-faab-44e7-b730-ab3160d18fae" providerId="AD" clId="Web-{A884664F-684B-4BA0-A1E1-BD3BB989FC7A}" dt="2023-02-24T23:37:32.596" v="1" actId="20577"/>
          <ac:spMkLst>
            <pc:docMk/>
            <pc:sldMk cId="1010966469" sldId="447"/>
            <ac:spMk id="9" creationId="{FC12B5BA-2EC9-7392-817C-A7460473D1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457726"/>
            <a:ext cx="8028892" cy="4478149"/>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1.How do people (rationally) decide to buy something?</a:t>
            </a:r>
            <a:endParaRPr lang="en-US"/>
          </a:p>
          <a:p>
            <a:pPr algn="just">
              <a:spcBef>
                <a:spcPts val="600"/>
              </a:spcBef>
            </a:pPr>
            <a:endParaRPr lang="en-US" sz="2000" b="1">
              <a:latin typeface="Arial"/>
              <a:cs typeface="Arial"/>
            </a:endParaRPr>
          </a:p>
          <a:p>
            <a:pPr algn="just"/>
            <a:r>
              <a:rPr lang="en-US" sz="2000">
                <a:latin typeface="Arial"/>
                <a:cs typeface="Arial"/>
              </a:rPr>
              <a:t>First, you come to an understanding that you need something to solve a problem, meet a need or satisfy a desire in your life. For example, suppose that you are moving to a house in the suburbs of your city and realize that you need transportation to get to your office, to the nearest grocery shop, the mall, etc. You are going to need transportation for, practically, everything.</a:t>
            </a:r>
            <a:endParaRPr lang="en-US" sz="2000"/>
          </a:p>
          <a:p>
            <a:pPr algn="just"/>
            <a:endParaRPr lang="en-US" sz="2000">
              <a:latin typeface="Arial"/>
              <a:cs typeface="Arial"/>
            </a:endParaRPr>
          </a:p>
          <a:p>
            <a:pPr algn="just"/>
            <a:r>
              <a:rPr lang="en-US" sz="2000">
                <a:latin typeface="Arial"/>
                <a:cs typeface="Arial"/>
              </a:rPr>
              <a:t>Then, you search for information about good products, services or experiences that could satisfy that need or desire. At first, you could use public transport or an inexpensive taxi service (like Uber), but you know that, in the long term, you are going to need your own car or motorbike.</a:t>
            </a:r>
            <a:endParaRPr lang="en-US" sz="2000"/>
          </a:p>
        </p:txBody>
      </p:sp>
    </p:spTree>
    <p:extLst>
      <p:ext uri="{BB962C8B-B14F-4D97-AF65-F5344CB8AC3E}">
        <p14:creationId xmlns:p14="http://schemas.microsoft.com/office/powerpoint/2010/main" val="351118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457726"/>
            <a:ext cx="8028892" cy="4785926"/>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     How do people (rationally) decide to buy something?</a:t>
            </a:r>
          </a:p>
          <a:p>
            <a:pPr algn="just">
              <a:spcBef>
                <a:spcPts val="600"/>
              </a:spcBef>
            </a:pPr>
            <a:endParaRPr lang="en-US" sz="2000" b="1">
              <a:latin typeface="Arial"/>
              <a:cs typeface="Arial"/>
            </a:endParaRPr>
          </a:p>
          <a:p>
            <a:pPr algn="just"/>
            <a:r>
              <a:rPr lang="en-US" sz="2000">
                <a:latin typeface="Arial"/>
                <a:cs typeface="Arial"/>
              </a:rPr>
              <a:t>You evaluate the shortlist or your consideration set using your criteria for what you want to get out of the purchase. You decide that you want to buy a car: it will be more practical, especially when it is raining or when you come back home with several shopping bags. Now you are thinking about your budget and what kind of car you want: brand, features, size, color, etc.</a:t>
            </a:r>
            <a:endParaRPr lang="en-US"/>
          </a:p>
          <a:p>
            <a:pPr algn="just"/>
            <a:endParaRPr lang="en-US" sz="2000"/>
          </a:p>
          <a:p>
            <a:pPr algn="just"/>
            <a:r>
              <a:rPr lang="en-US" sz="2000">
                <a:latin typeface="Arial"/>
                <a:cs typeface="Arial"/>
              </a:rPr>
              <a:t>You are buying the car. After considering your requirements and needs, you have decided on the car that you want and buy it. </a:t>
            </a:r>
          </a:p>
          <a:p>
            <a:pPr algn="just"/>
            <a:endParaRPr lang="en-US" sz="2000">
              <a:latin typeface="Arial"/>
              <a:cs typeface="Arial"/>
            </a:endParaRPr>
          </a:p>
          <a:p>
            <a:pPr algn="just"/>
            <a:r>
              <a:rPr lang="en-US" sz="2000">
                <a:latin typeface="Arial"/>
                <a:cs typeface="Arial"/>
              </a:rPr>
              <a:t>Evaluate how that car fits your needs and, possibly, share that information with others.</a:t>
            </a:r>
            <a:endParaRPr lang="en-US"/>
          </a:p>
          <a:p>
            <a:pPr algn="just"/>
            <a:endParaRPr lang="en-US" sz="2000">
              <a:latin typeface="Arial"/>
              <a:cs typeface="Arial"/>
            </a:endParaRPr>
          </a:p>
        </p:txBody>
      </p:sp>
      <p:pic>
        <p:nvPicPr>
          <p:cNvPr id="11" name="Graphic 10" descr="Bookmark with solid fill">
            <a:extLst>
              <a:ext uri="{FF2B5EF4-FFF2-40B4-BE49-F238E27FC236}">
                <a16:creationId xmlns:a16="http://schemas.microsoft.com/office/drawing/2014/main" id="{C2CBAAE7-D100-ADAD-8FE0-EF5E0872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328" y="1462178"/>
            <a:ext cx="439948" cy="396816"/>
          </a:xfrm>
          <a:prstGeom prst="rect">
            <a:avLst/>
          </a:prstGeom>
        </p:spPr>
      </p:pic>
    </p:spTree>
    <p:extLst>
      <p:ext uri="{BB962C8B-B14F-4D97-AF65-F5344CB8AC3E}">
        <p14:creationId xmlns:p14="http://schemas.microsoft.com/office/powerpoint/2010/main" val="406023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457726"/>
            <a:ext cx="8028892" cy="4832092"/>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2. The cognitive model: rational choice</a:t>
            </a:r>
            <a:endParaRPr lang="en-US" sz="2000">
              <a:latin typeface="Arial"/>
              <a:cs typeface="Arial"/>
            </a:endParaRPr>
          </a:p>
          <a:p>
            <a:pPr algn="just">
              <a:spcBef>
                <a:spcPts val="600"/>
              </a:spcBef>
            </a:pPr>
            <a:endParaRPr lang="en-US" sz="2000" b="1">
              <a:latin typeface="Arial"/>
              <a:cs typeface="Arial"/>
            </a:endParaRPr>
          </a:p>
          <a:p>
            <a:pPr algn="just"/>
            <a:r>
              <a:rPr lang="en-US" sz="2000" b="1">
                <a:latin typeface="Arial"/>
                <a:cs typeface="Arial"/>
              </a:rPr>
              <a:t>Marketers</a:t>
            </a:r>
            <a:endParaRPr lang="en-US" sz="2000">
              <a:latin typeface="Arial"/>
              <a:cs typeface="Arial"/>
            </a:endParaRPr>
          </a:p>
          <a:p>
            <a:pPr algn="just"/>
            <a:r>
              <a:rPr lang="en-US" sz="2000">
                <a:latin typeface="Arial"/>
                <a:cs typeface="Arial"/>
              </a:rPr>
              <a:t>In the cognitive model, consumers carefully consider and evaluate evidence, so marketers need to:</a:t>
            </a:r>
          </a:p>
          <a:p>
            <a:pPr marL="285750" indent="-285750" algn="just">
              <a:buFont typeface="Arial"/>
              <a:buChar char="•"/>
            </a:pPr>
            <a:r>
              <a:rPr lang="en-US" sz="2000">
                <a:latin typeface="Arial"/>
                <a:cs typeface="Arial"/>
              </a:rPr>
              <a:t>control consumer behavior with </a:t>
            </a:r>
            <a:r>
              <a:rPr lang="en-US" sz="2000" b="1">
                <a:latin typeface="Arial"/>
                <a:cs typeface="Arial"/>
              </a:rPr>
              <a:t>information</a:t>
            </a:r>
            <a:endParaRPr lang="en-US" sz="2000">
              <a:latin typeface="Arial"/>
              <a:cs typeface="Arial"/>
            </a:endParaRPr>
          </a:p>
          <a:p>
            <a:pPr marL="285750" indent="-285750" algn="just">
              <a:buFont typeface="Arial"/>
              <a:buChar char="•"/>
            </a:pPr>
            <a:r>
              <a:rPr lang="en-US" sz="2000">
                <a:latin typeface="Arial"/>
                <a:cs typeface="Arial"/>
              </a:rPr>
              <a:t>make </a:t>
            </a:r>
            <a:r>
              <a:rPr lang="en-US" sz="2000" b="1">
                <a:latin typeface="Arial"/>
                <a:cs typeface="Arial"/>
              </a:rPr>
              <a:t>factual</a:t>
            </a:r>
            <a:r>
              <a:rPr lang="en-US" sz="2000">
                <a:latin typeface="Arial"/>
                <a:cs typeface="Arial"/>
              </a:rPr>
              <a:t> </a:t>
            </a:r>
            <a:r>
              <a:rPr lang="en-US" sz="2000" b="1">
                <a:latin typeface="Arial"/>
                <a:cs typeface="Arial"/>
              </a:rPr>
              <a:t>claims</a:t>
            </a:r>
            <a:r>
              <a:rPr lang="en-US" sz="2000">
                <a:latin typeface="Arial"/>
                <a:cs typeface="Arial"/>
              </a:rPr>
              <a:t> in advertising.</a:t>
            </a:r>
            <a:endParaRPr lang="en-US">
              <a:latin typeface="Arial"/>
              <a:cs typeface="Arial"/>
            </a:endParaRPr>
          </a:p>
          <a:p>
            <a:pPr algn="just">
              <a:spcBef>
                <a:spcPts val="600"/>
              </a:spcBef>
            </a:pPr>
            <a:endParaRPr lang="en-US" sz="2000" b="1"/>
          </a:p>
          <a:p>
            <a:pPr algn="just"/>
            <a:r>
              <a:rPr lang="en-US" sz="2000" b="1">
                <a:latin typeface="Arial"/>
                <a:cs typeface="Arial"/>
              </a:rPr>
              <a:t>Consumers</a:t>
            </a:r>
            <a:endParaRPr lang="en-US" sz="2000">
              <a:latin typeface="Arial"/>
              <a:cs typeface="Arial"/>
            </a:endParaRPr>
          </a:p>
          <a:p>
            <a:pPr algn="just"/>
            <a:r>
              <a:rPr lang="en-US" sz="2000">
                <a:latin typeface="Arial"/>
                <a:cs typeface="Arial"/>
              </a:rPr>
              <a:t>The cognitive model requires the decision-maker to have:</a:t>
            </a:r>
          </a:p>
          <a:p>
            <a:pPr marL="285750" indent="-285750" algn="just">
              <a:buFont typeface="Arial"/>
              <a:buChar char="•"/>
            </a:pPr>
            <a:r>
              <a:rPr lang="en-US" sz="2000" b="1">
                <a:latin typeface="Arial"/>
                <a:cs typeface="Arial"/>
              </a:rPr>
              <a:t>motivation</a:t>
            </a:r>
            <a:r>
              <a:rPr lang="en-US" sz="2000">
                <a:latin typeface="Arial"/>
                <a:cs typeface="Arial"/>
              </a:rPr>
              <a:t> to think about the decision</a:t>
            </a:r>
          </a:p>
          <a:p>
            <a:pPr marL="285750" indent="-285750" algn="just">
              <a:buFont typeface="Arial"/>
              <a:buChar char="•"/>
            </a:pPr>
            <a:r>
              <a:rPr lang="en-US" sz="2000">
                <a:latin typeface="Arial"/>
                <a:cs typeface="Arial"/>
              </a:rPr>
              <a:t>existing </a:t>
            </a:r>
            <a:r>
              <a:rPr lang="en-US" sz="2000" b="1">
                <a:latin typeface="Arial"/>
                <a:cs typeface="Arial"/>
              </a:rPr>
              <a:t>knowledge</a:t>
            </a:r>
            <a:r>
              <a:rPr lang="en-US" sz="2000">
                <a:latin typeface="Arial"/>
                <a:cs typeface="Arial"/>
              </a:rPr>
              <a:t> or the time to research the decision</a:t>
            </a:r>
          </a:p>
          <a:p>
            <a:pPr marL="285750" indent="-285750" algn="just">
              <a:buFont typeface="Arial"/>
              <a:buChar char="•"/>
            </a:pPr>
            <a:r>
              <a:rPr lang="en-US" sz="2000">
                <a:latin typeface="Arial"/>
                <a:cs typeface="Arial"/>
              </a:rPr>
              <a:t>the </a:t>
            </a:r>
            <a:r>
              <a:rPr lang="en-US" sz="2000" b="1">
                <a:latin typeface="Arial"/>
                <a:cs typeface="Arial"/>
              </a:rPr>
              <a:t>cognitive</a:t>
            </a:r>
            <a:r>
              <a:rPr lang="en-US" sz="2000">
                <a:latin typeface="Arial"/>
                <a:cs typeface="Arial"/>
              </a:rPr>
              <a:t> </a:t>
            </a:r>
            <a:r>
              <a:rPr lang="en-US" sz="2000" b="1">
                <a:latin typeface="Arial"/>
                <a:cs typeface="Arial"/>
              </a:rPr>
              <a:t>resources</a:t>
            </a:r>
            <a:r>
              <a:rPr lang="en-US" sz="2000">
                <a:latin typeface="Arial"/>
                <a:cs typeface="Arial"/>
              </a:rPr>
              <a:t> to rationally process the decision.</a:t>
            </a:r>
            <a:endParaRPr lang="en-US">
              <a:latin typeface="Arial"/>
              <a:cs typeface="Arial"/>
            </a:endParaRPr>
          </a:p>
          <a:p>
            <a:pPr algn="just"/>
            <a:endParaRPr lang="en-US" sz="2000"/>
          </a:p>
          <a:p>
            <a:pPr algn="just"/>
            <a:endParaRPr lang="en-US" sz="2000">
              <a:latin typeface="Arial"/>
              <a:cs typeface="Arial"/>
            </a:endParaRPr>
          </a:p>
        </p:txBody>
      </p:sp>
    </p:spTree>
    <p:extLst>
      <p:ext uri="{BB962C8B-B14F-4D97-AF65-F5344CB8AC3E}">
        <p14:creationId xmlns:p14="http://schemas.microsoft.com/office/powerpoint/2010/main" val="185149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529612"/>
            <a:ext cx="8028892" cy="5093702"/>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Problems with rational or cognitive purchasing models</a:t>
            </a:r>
            <a:endParaRPr lang="en-US" sz="2000">
              <a:latin typeface="Arial"/>
              <a:cs typeface="Arial"/>
            </a:endParaRPr>
          </a:p>
          <a:p>
            <a:pPr algn="just">
              <a:spcBef>
                <a:spcPts val="600"/>
              </a:spcBef>
            </a:pPr>
            <a:endParaRPr lang="en-US" sz="2000" b="1"/>
          </a:p>
          <a:p>
            <a:pPr algn="just"/>
            <a:r>
              <a:rPr lang="en-US" sz="2000" b="1">
                <a:latin typeface="Arial"/>
                <a:cs typeface="Arial"/>
              </a:rPr>
              <a:t>Lack of satisfactory measures: </a:t>
            </a:r>
            <a:r>
              <a:rPr lang="en-US" sz="2000">
                <a:latin typeface="Arial"/>
                <a:cs typeface="Arial"/>
              </a:rPr>
              <a:t>it is difficult to find satisfactory measures for all the components (Ehrenberg, 1988).</a:t>
            </a:r>
            <a:endParaRPr lang="en-US">
              <a:latin typeface="Arial"/>
              <a:cs typeface="Arial"/>
            </a:endParaRPr>
          </a:p>
          <a:p>
            <a:pPr algn="just"/>
            <a:endParaRPr lang="en-US" sz="2000">
              <a:latin typeface="Arial"/>
              <a:cs typeface="Arial"/>
            </a:endParaRPr>
          </a:p>
          <a:p>
            <a:pPr algn="just"/>
            <a:r>
              <a:rPr lang="en-US" sz="2000" b="1">
                <a:latin typeface="Arial"/>
                <a:cs typeface="Arial"/>
              </a:rPr>
              <a:t>Overstated rationality: </a:t>
            </a:r>
            <a:r>
              <a:rPr lang="en-US" sz="2000">
                <a:latin typeface="Arial"/>
                <a:cs typeface="Arial"/>
              </a:rPr>
              <a:t>there is an exaggerated rationality of how consumers choose. Consumers do not actually </a:t>
            </a:r>
            <a:r>
              <a:rPr lang="en-US" sz="2000" err="1">
                <a:latin typeface="Arial"/>
                <a:cs typeface="Arial"/>
              </a:rPr>
              <a:t>rationalise</a:t>
            </a:r>
            <a:r>
              <a:rPr lang="en-US" sz="2000">
                <a:latin typeface="Arial"/>
                <a:cs typeface="Arial"/>
              </a:rPr>
              <a:t> their purchases too much: humans have limited capacity to process information and make rational decisions. In other words, we have limited cognitive resources.</a:t>
            </a:r>
            <a:endParaRPr lang="en-US">
              <a:latin typeface="Arial"/>
              <a:cs typeface="Arial"/>
            </a:endParaRPr>
          </a:p>
          <a:p>
            <a:pPr algn="just"/>
            <a:endParaRPr lang="en-US" sz="2000">
              <a:latin typeface="Arial"/>
              <a:cs typeface="Arial"/>
            </a:endParaRPr>
          </a:p>
          <a:p>
            <a:pPr algn="just"/>
            <a:r>
              <a:rPr lang="en-US" sz="2000" b="1">
                <a:latin typeface="Arial"/>
                <a:cs typeface="Arial"/>
              </a:rPr>
              <a:t>Lack of descriptive information: </a:t>
            </a:r>
            <a:r>
              <a:rPr lang="en-US" sz="2000">
                <a:latin typeface="Arial"/>
                <a:cs typeface="Arial"/>
              </a:rPr>
              <a:t>these models might suggest what people ought to do (normative) but they often offer few insights into what people actually do (descriptive).</a:t>
            </a:r>
            <a:endParaRPr lang="en-US">
              <a:latin typeface="Arial"/>
              <a:cs typeface="Arial"/>
            </a:endParaRPr>
          </a:p>
          <a:p>
            <a:pPr algn="just"/>
            <a:endParaRPr lang="en-US" sz="2000"/>
          </a:p>
          <a:p>
            <a:pPr algn="just"/>
            <a:endParaRPr lang="en-US" sz="2000">
              <a:latin typeface="Arial"/>
              <a:cs typeface="Arial"/>
            </a:endParaRPr>
          </a:p>
        </p:txBody>
      </p:sp>
    </p:spTree>
    <p:extLst>
      <p:ext uri="{BB962C8B-B14F-4D97-AF65-F5344CB8AC3E}">
        <p14:creationId xmlns:p14="http://schemas.microsoft.com/office/powerpoint/2010/main" val="221853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529612"/>
            <a:ext cx="8028892" cy="6401753"/>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Problems with rational or cognitive purchasing models</a:t>
            </a:r>
            <a:endParaRPr lang="en-US" sz="2000">
              <a:latin typeface="Arial"/>
              <a:cs typeface="Arial"/>
            </a:endParaRPr>
          </a:p>
          <a:p>
            <a:pPr algn="just">
              <a:spcBef>
                <a:spcPts val="600"/>
              </a:spcBef>
            </a:pPr>
            <a:endParaRPr lang="en-US" sz="2000" b="1">
              <a:latin typeface="Arial"/>
              <a:cs typeface="Arial"/>
            </a:endParaRPr>
          </a:p>
          <a:p>
            <a:pPr algn="just"/>
            <a:r>
              <a:rPr lang="en-US" sz="2000" b="1">
                <a:latin typeface="Arial"/>
                <a:cs typeface="Arial"/>
              </a:rPr>
              <a:t>'Bounded rationality':</a:t>
            </a:r>
            <a:r>
              <a:rPr lang="en-US" sz="2000">
                <a:latin typeface="Arial"/>
                <a:cs typeface="Arial"/>
              </a:rPr>
              <a:t> Herbert Simon (1955) proposed the idea of ‘bounded rationality’: the number of alternatives, the amount of data and information needed, and the complexity of the task often require a certain degree of approximation to save time and other resources.</a:t>
            </a:r>
            <a:endParaRPr lang="en-US"/>
          </a:p>
          <a:p>
            <a:pPr algn="just"/>
            <a:r>
              <a:rPr lang="en-US" sz="2000" b="1">
                <a:latin typeface="Arial"/>
                <a:cs typeface="Arial"/>
              </a:rPr>
              <a:t>Limited amount of cognitive resources:</a:t>
            </a:r>
            <a:r>
              <a:rPr lang="en-US" sz="2000">
                <a:latin typeface="Arial"/>
                <a:cs typeface="Arial"/>
              </a:rPr>
              <a:t> individuals only have a limited amount of cognitive resources to use to make rational decisions. These resources are depleted by thinking and stress, as well as being replenished by sleep and relaxation.</a:t>
            </a:r>
            <a:endParaRPr lang="en-US"/>
          </a:p>
          <a:p>
            <a:pPr algn="just"/>
            <a:r>
              <a:rPr lang="en-US" sz="2000" b="1">
                <a:latin typeface="Arial"/>
                <a:cs typeface="Arial"/>
              </a:rPr>
              <a:t>Rationality is often partial: </a:t>
            </a:r>
            <a:r>
              <a:rPr lang="en-US" sz="2000">
                <a:latin typeface="Arial"/>
                <a:cs typeface="Arial"/>
              </a:rPr>
              <a:t>due to the limited amount of cognitive resources, rationality is often partial, as in satisficing. Satisficing refers to the view that decision-makers are not driven by utility </a:t>
            </a:r>
            <a:r>
              <a:rPr lang="en-US" sz="2000" err="1">
                <a:latin typeface="Arial"/>
                <a:cs typeface="Arial"/>
              </a:rPr>
              <a:t>maximisation</a:t>
            </a:r>
            <a:r>
              <a:rPr lang="en-US" sz="2000">
                <a:latin typeface="Arial"/>
                <a:cs typeface="Arial"/>
              </a:rPr>
              <a:t> but by the need to reach a satisfactory enough solution to a problem or choice (Einhorn and Hogarth, 1981; Kahneman, 2003).</a:t>
            </a:r>
            <a:endParaRPr lang="en-US"/>
          </a:p>
          <a:p>
            <a:pPr algn="just">
              <a:spcBef>
                <a:spcPts val="600"/>
              </a:spcBef>
            </a:pPr>
            <a:endParaRPr lang="en-US" sz="2000" b="1">
              <a:latin typeface="Arial"/>
              <a:cs typeface="Arial"/>
            </a:endParaRPr>
          </a:p>
          <a:p>
            <a:pPr algn="just"/>
            <a:endParaRPr lang="en-US" sz="2000">
              <a:latin typeface="Arial"/>
              <a:cs typeface="Arial"/>
            </a:endParaRPr>
          </a:p>
          <a:p>
            <a:pPr algn="just"/>
            <a:endParaRPr lang="en-US" sz="2000"/>
          </a:p>
          <a:p>
            <a:pPr algn="just"/>
            <a:endParaRPr lang="en-US" sz="2000">
              <a:latin typeface="Arial"/>
              <a:cs typeface="Arial"/>
            </a:endParaRPr>
          </a:p>
        </p:txBody>
      </p:sp>
    </p:spTree>
    <p:extLst>
      <p:ext uri="{BB962C8B-B14F-4D97-AF65-F5344CB8AC3E}">
        <p14:creationId xmlns:p14="http://schemas.microsoft.com/office/powerpoint/2010/main" val="148383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529612"/>
            <a:ext cx="8028892" cy="3170099"/>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3. Cognitive resources required in consumer decision models</a:t>
            </a:r>
            <a:endParaRPr lang="en-US" sz="2000">
              <a:latin typeface="Arial"/>
              <a:cs typeface="Arial"/>
            </a:endParaRPr>
          </a:p>
          <a:p>
            <a:pPr algn="just">
              <a:spcBef>
                <a:spcPts val="600"/>
              </a:spcBef>
            </a:pPr>
            <a:endParaRPr lang="en-US" sz="2000" b="1"/>
          </a:p>
          <a:p>
            <a:pPr algn="just">
              <a:spcBef>
                <a:spcPts val="600"/>
              </a:spcBef>
            </a:pPr>
            <a:r>
              <a:rPr lang="en-US" sz="2000" b="1">
                <a:latin typeface="Arial"/>
                <a:cs typeface="Arial"/>
              </a:rPr>
              <a:t>The spectrum of decision-making ranging from rational to automatic is related to the degree of purchase involvement.</a:t>
            </a:r>
            <a:endParaRPr lang="en-US"/>
          </a:p>
          <a:p>
            <a:pPr algn="just">
              <a:spcBef>
                <a:spcPts val="600"/>
              </a:spcBef>
            </a:pPr>
            <a:endParaRPr lang="en-US" sz="2000" b="1">
              <a:latin typeface="Arial"/>
              <a:cs typeface="Arial"/>
            </a:endParaRPr>
          </a:p>
          <a:p>
            <a:pPr algn="just">
              <a:spcBef>
                <a:spcPts val="600"/>
              </a:spcBef>
            </a:pPr>
            <a:endParaRPr lang="en-US" sz="2000" b="1"/>
          </a:p>
          <a:p>
            <a:pPr algn="just"/>
            <a:endParaRPr lang="en-US" sz="2000"/>
          </a:p>
          <a:p>
            <a:pPr algn="just"/>
            <a:endParaRPr lang="en-US" sz="2000"/>
          </a:p>
          <a:p>
            <a:pPr algn="just"/>
            <a:endParaRPr lang="en-US" sz="2000">
              <a:latin typeface="Arial"/>
              <a:cs typeface="Arial"/>
            </a:endParaRPr>
          </a:p>
        </p:txBody>
      </p:sp>
      <p:pic>
        <p:nvPicPr>
          <p:cNvPr id="8" name="Picture 9">
            <a:extLst>
              <a:ext uri="{FF2B5EF4-FFF2-40B4-BE49-F238E27FC236}">
                <a16:creationId xmlns:a16="http://schemas.microsoft.com/office/drawing/2014/main" id="{04C21793-53ED-41DC-44C1-FCB54E3A8561}"/>
              </a:ext>
            </a:extLst>
          </p:cNvPr>
          <p:cNvPicPr>
            <a:picLocks noChangeAspect="1"/>
          </p:cNvPicPr>
          <p:nvPr/>
        </p:nvPicPr>
        <p:blipFill>
          <a:blip r:embed="rId2"/>
          <a:stretch>
            <a:fillRect/>
          </a:stretch>
        </p:blipFill>
        <p:spPr>
          <a:xfrm>
            <a:off x="641230" y="3201988"/>
            <a:ext cx="8177841" cy="2466852"/>
          </a:xfrm>
          <a:prstGeom prst="rect">
            <a:avLst/>
          </a:prstGeom>
        </p:spPr>
      </p:pic>
    </p:spTree>
    <p:extLst>
      <p:ext uri="{BB962C8B-B14F-4D97-AF65-F5344CB8AC3E}">
        <p14:creationId xmlns:p14="http://schemas.microsoft.com/office/powerpoint/2010/main" val="81579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928740"/>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529612"/>
            <a:ext cx="8028892" cy="2862322"/>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3. Cognitive resources required in consumer decision models</a:t>
            </a:r>
            <a:endParaRPr lang="en-US" sz="2000">
              <a:latin typeface="Arial"/>
              <a:cs typeface="Arial"/>
            </a:endParaRPr>
          </a:p>
          <a:p>
            <a:pPr algn="just">
              <a:spcBef>
                <a:spcPts val="600"/>
              </a:spcBef>
            </a:pPr>
            <a:endParaRPr lang="en-US" sz="2000" b="1"/>
          </a:p>
          <a:p>
            <a:pPr algn="just">
              <a:spcBef>
                <a:spcPts val="600"/>
              </a:spcBef>
            </a:pPr>
            <a:endParaRPr lang="en-US" sz="2000" b="1"/>
          </a:p>
          <a:p>
            <a:pPr algn="just">
              <a:spcBef>
                <a:spcPts val="600"/>
              </a:spcBef>
            </a:pPr>
            <a:endParaRPr lang="en-US" sz="2000" b="1">
              <a:latin typeface="Arial"/>
              <a:cs typeface="Arial"/>
            </a:endParaRPr>
          </a:p>
          <a:p>
            <a:pPr algn="just">
              <a:spcBef>
                <a:spcPts val="600"/>
              </a:spcBef>
            </a:pPr>
            <a:endParaRPr lang="en-US" sz="2000" b="1"/>
          </a:p>
          <a:p>
            <a:pPr algn="just"/>
            <a:endParaRPr lang="en-US" sz="2000"/>
          </a:p>
          <a:p>
            <a:pPr algn="just"/>
            <a:endParaRPr lang="en-US" sz="2000"/>
          </a:p>
          <a:p>
            <a:pPr algn="just"/>
            <a:endParaRPr lang="en-US" sz="2000">
              <a:latin typeface="Arial"/>
              <a:cs typeface="Arial"/>
            </a:endParaRPr>
          </a:p>
        </p:txBody>
      </p:sp>
      <p:sp>
        <p:nvSpPr>
          <p:cNvPr id="2" name="Flowchart: Process 1">
            <a:extLst>
              <a:ext uri="{FF2B5EF4-FFF2-40B4-BE49-F238E27FC236}">
                <a16:creationId xmlns:a16="http://schemas.microsoft.com/office/drawing/2014/main" id="{7606F138-4246-EDC5-2389-2975D5D5A876}"/>
              </a:ext>
            </a:extLst>
          </p:cNvPr>
          <p:cNvSpPr/>
          <p:nvPr/>
        </p:nvSpPr>
        <p:spPr>
          <a:xfrm>
            <a:off x="905034" y="2067697"/>
            <a:ext cx="2113471" cy="4428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a:solidFill>
                <a:schemeClr val="tx1"/>
              </a:solidFill>
            </a:endParaRPr>
          </a:p>
          <a:p>
            <a:r>
              <a:rPr lang="en-US" sz="2000" b="1">
                <a:solidFill>
                  <a:schemeClr val="tx1"/>
                </a:solidFill>
              </a:rPr>
              <a:t>Habit</a:t>
            </a:r>
            <a:endParaRPr lang="en-US" sz="2000">
              <a:solidFill>
                <a:schemeClr val="tx1"/>
              </a:solidFill>
              <a:cs typeface="Arial"/>
            </a:endParaRPr>
          </a:p>
          <a:p>
            <a:endParaRPr lang="en-US" sz="2000" b="1">
              <a:solidFill>
                <a:schemeClr val="tx1"/>
              </a:solidFill>
              <a:ea typeface="+mn-lt"/>
              <a:cs typeface="+mn-lt"/>
            </a:endParaRPr>
          </a:p>
          <a:p>
            <a:r>
              <a:rPr lang="en-US" sz="2000">
                <a:solidFill>
                  <a:schemeClr val="tx1"/>
                </a:solidFill>
                <a:ea typeface="+mn-lt"/>
                <a:cs typeface="+mn-lt"/>
              </a:rPr>
              <a:t>The choice is controlled by managing stimuli (brand name, logo, packaging) that have become associated with a product as a result of past purchases.</a:t>
            </a:r>
            <a:endParaRPr lang="en-US" sz="2000">
              <a:solidFill>
                <a:schemeClr val="tx1"/>
              </a:solidFill>
              <a:cs typeface="Arial"/>
            </a:endParaRPr>
          </a:p>
          <a:p>
            <a:pPr algn="ctr"/>
            <a:endParaRPr lang="en-US">
              <a:cs typeface="Arial"/>
            </a:endParaRPr>
          </a:p>
        </p:txBody>
      </p:sp>
      <p:sp>
        <p:nvSpPr>
          <p:cNvPr id="6" name="Flowchart: Process 5">
            <a:extLst>
              <a:ext uri="{FF2B5EF4-FFF2-40B4-BE49-F238E27FC236}">
                <a16:creationId xmlns:a16="http://schemas.microsoft.com/office/drawing/2014/main" id="{2B458F99-C337-30ED-49E5-69828D75D1DA}"/>
              </a:ext>
            </a:extLst>
          </p:cNvPr>
          <p:cNvSpPr/>
          <p:nvPr/>
        </p:nvSpPr>
        <p:spPr>
          <a:xfrm>
            <a:off x="3435448" y="2067696"/>
            <a:ext cx="2113471" cy="4428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chemeClr val="tx1"/>
                </a:solidFill>
              </a:rPr>
              <a:t>Reinforcement</a:t>
            </a:r>
            <a:endParaRPr lang="en-US" sz="2000">
              <a:solidFill>
                <a:schemeClr val="tx1"/>
              </a:solidFill>
              <a:cs typeface="Arial"/>
            </a:endParaRPr>
          </a:p>
          <a:p>
            <a:endParaRPr lang="en-US" sz="2000" b="1">
              <a:solidFill>
                <a:schemeClr val="tx1"/>
              </a:solidFill>
              <a:ea typeface="+mn-lt"/>
              <a:cs typeface="+mn-lt"/>
            </a:endParaRPr>
          </a:p>
          <a:p>
            <a:r>
              <a:rPr lang="en-US" sz="2000">
                <a:solidFill>
                  <a:schemeClr val="tx1"/>
                </a:solidFill>
                <a:ea typeface="+mn-lt"/>
                <a:cs typeface="+mn-lt"/>
              </a:rPr>
              <a:t>The choice is controlled by factors in the environment that reward and facilitate some alternatives more than others.</a:t>
            </a:r>
            <a:endParaRPr lang="en-US">
              <a:solidFill>
                <a:schemeClr val="tx1"/>
              </a:solidFill>
              <a:ea typeface="+mn-lt"/>
              <a:cs typeface="+mn-lt"/>
            </a:endParaRPr>
          </a:p>
          <a:p>
            <a:endParaRPr lang="en-US" sz="2000" b="1">
              <a:solidFill>
                <a:schemeClr val="tx1"/>
              </a:solidFill>
              <a:cs typeface="Arial"/>
            </a:endParaRPr>
          </a:p>
          <a:p>
            <a:pPr algn="ctr"/>
            <a:endParaRPr lang="en-US">
              <a:cs typeface="Arial"/>
            </a:endParaRPr>
          </a:p>
        </p:txBody>
      </p:sp>
      <p:sp>
        <p:nvSpPr>
          <p:cNvPr id="10" name="Flowchart: Process 9">
            <a:extLst>
              <a:ext uri="{FF2B5EF4-FFF2-40B4-BE49-F238E27FC236}">
                <a16:creationId xmlns:a16="http://schemas.microsoft.com/office/drawing/2014/main" id="{30C58CC9-82EB-56A4-AE5E-98DD8DB0E0DB}"/>
              </a:ext>
            </a:extLst>
          </p:cNvPr>
          <p:cNvSpPr/>
          <p:nvPr/>
        </p:nvSpPr>
        <p:spPr>
          <a:xfrm>
            <a:off x="5994618" y="2067695"/>
            <a:ext cx="2113471" cy="4428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chemeClr val="tx1"/>
                </a:solidFill>
              </a:rPr>
              <a:t>Cognitive</a:t>
            </a:r>
            <a:endParaRPr lang="en-US" sz="2000">
              <a:solidFill>
                <a:schemeClr val="tx1"/>
              </a:solidFill>
              <a:cs typeface="Arial"/>
            </a:endParaRPr>
          </a:p>
          <a:p>
            <a:endParaRPr lang="en-US" sz="2000" b="1">
              <a:solidFill>
                <a:schemeClr val="tx1"/>
              </a:solidFill>
              <a:ea typeface="+mn-lt"/>
              <a:cs typeface="+mn-lt"/>
            </a:endParaRPr>
          </a:p>
          <a:p>
            <a:endParaRPr lang="en-US" sz="2000" b="1">
              <a:solidFill>
                <a:schemeClr val="tx1"/>
              </a:solidFill>
              <a:ea typeface="+mn-lt"/>
              <a:cs typeface="+mn-lt"/>
            </a:endParaRPr>
          </a:p>
          <a:p>
            <a:r>
              <a:rPr lang="en-US" sz="2000">
                <a:solidFill>
                  <a:schemeClr val="tx1"/>
                </a:solidFill>
                <a:ea typeface="+mn-lt"/>
                <a:cs typeface="+mn-lt"/>
              </a:rPr>
              <a:t>Deliberate decision-making, based on personal knowledge and opportunity.</a:t>
            </a:r>
            <a:endParaRPr lang="en-US">
              <a:solidFill>
                <a:schemeClr val="tx1"/>
              </a:solidFill>
            </a:endParaRPr>
          </a:p>
          <a:p>
            <a:pPr marL="285750" indent="-285750">
              <a:buFont typeface="Arial"/>
              <a:buChar char="•"/>
            </a:pPr>
            <a:endParaRPr lang="en-US" sz="2000">
              <a:ea typeface="+mn-lt"/>
              <a:cs typeface="+mn-lt"/>
            </a:endParaRPr>
          </a:p>
          <a:p>
            <a:endParaRPr lang="en-US" sz="2000" b="1">
              <a:solidFill>
                <a:schemeClr val="tx1"/>
              </a:solidFill>
              <a:ea typeface="+mn-lt"/>
              <a:cs typeface="+mn-lt"/>
            </a:endParaRPr>
          </a:p>
          <a:p>
            <a:endParaRPr lang="en-US" sz="2000" b="1">
              <a:solidFill>
                <a:schemeClr val="tx1"/>
              </a:solidFill>
              <a:cs typeface="Arial"/>
            </a:endParaRPr>
          </a:p>
          <a:p>
            <a:pPr algn="ctr"/>
            <a:endParaRPr lang="en-US">
              <a:cs typeface="Arial"/>
            </a:endParaRPr>
          </a:p>
        </p:txBody>
      </p:sp>
    </p:spTree>
    <p:extLst>
      <p:ext uri="{BB962C8B-B14F-4D97-AF65-F5344CB8AC3E}">
        <p14:creationId xmlns:p14="http://schemas.microsoft.com/office/powerpoint/2010/main" val="151960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1569660"/>
          </a:xfrm>
          <a:prstGeom prst="rect">
            <a:avLst/>
          </a:prstGeom>
          <a:noFill/>
        </p:spPr>
        <p:txBody>
          <a:bodyPr wrap="square" lIns="91440" tIns="45720" rIns="91440" bIns="45720" rtlCol="0" anchor="t">
            <a:spAutoFit/>
          </a:bodyPr>
          <a:lstStyle/>
          <a:p>
            <a:r>
              <a:rPr lang="en-US" sz="2400" b="1">
                <a:latin typeface="Arial"/>
                <a:cs typeface="Arial"/>
              </a:rPr>
              <a:t>1.3 Models of purchase: The reinforcement model</a:t>
            </a:r>
            <a:endParaRPr lang="en-US" sz="2400">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529612"/>
            <a:ext cx="8028892" cy="6093976"/>
          </a:xfrm>
          <a:prstGeom prst="rect">
            <a:avLst/>
          </a:prstGeom>
          <a:noFill/>
        </p:spPr>
        <p:txBody>
          <a:bodyPr wrap="square" lIns="91440" tIns="45720" rIns="91440" bIns="45720" rtlCol="0" anchor="t">
            <a:spAutoFit/>
          </a:bodyPr>
          <a:lstStyle/>
          <a:p>
            <a:pPr algn="just"/>
            <a:r>
              <a:rPr lang="en-US" sz="2000" b="1">
                <a:latin typeface="Arial"/>
                <a:cs typeface="Arial"/>
              </a:rPr>
              <a:t>1. The consumer environment</a:t>
            </a:r>
            <a:endParaRPr lang="en-US" sz="2000">
              <a:latin typeface="Arial"/>
              <a:cs typeface="Arial"/>
            </a:endParaRPr>
          </a:p>
          <a:p>
            <a:pPr algn="just">
              <a:spcBef>
                <a:spcPts val="600"/>
              </a:spcBef>
            </a:pPr>
            <a:r>
              <a:rPr lang="en-US" sz="2000">
                <a:latin typeface="Arial"/>
                <a:cs typeface="Arial"/>
              </a:rPr>
              <a:t>Economists present consumers as behaving rationally in the assessment of costs and benefits. However, consumer behavior is more complex. </a:t>
            </a:r>
            <a:endParaRPr lang="en-US"/>
          </a:p>
          <a:p>
            <a:pPr algn="just"/>
            <a:r>
              <a:rPr lang="en-US" sz="2000">
                <a:latin typeface="Arial"/>
                <a:cs typeface="Arial"/>
              </a:rPr>
              <a:t>The behavioral economics perspective is characterised by the following:</a:t>
            </a:r>
            <a:endParaRPr lang="en-US">
              <a:latin typeface="Arial"/>
              <a:cs typeface="Arial"/>
            </a:endParaRPr>
          </a:p>
          <a:p>
            <a:pPr marL="285750" indent="-285750" algn="just">
              <a:buFont typeface="Arial"/>
              <a:buChar char="•"/>
            </a:pPr>
            <a:r>
              <a:rPr lang="en-US" sz="2000">
                <a:latin typeface="Arial"/>
                <a:cs typeface="Arial"/>
              </a:rPr>
              <a:t>It places the focus on the </a:t>
            </a:r>
            <a:r>
              <a:rPr lang="en-US" sz="2000" b="1">
                <a:latin typeface="Arial"/>
                <a:cs typeface="Arial"/>
              </a:rPr>
              <a:t>contexts of decisions</a:t>
            </a:r>
            <a:r>
              <a:rPr lang="en-US" sz="2000">
                <a:latin typeface="Arial"/>
                <a:cs typeface="Arial"/>
              </a:rPr>
              <a:t>.</a:t>
            </a:r>
            <a:endParaRPr lang="en-US">
              <a:latin typeface="Arial"/>
              <a:cs typeface="Arial"/>
            </a:endParaRPr>
          </a:p>
          <a:p>
            <a:pPr marL="285750" indent="-285750" algn="just">
              <a:buFont typeface="Arial"/>
              <a:buChar char="•"/>
            </a:pPr>
            <a:r>
              <a:rPr lang="en-US" sz="2000">
                <a:latin typeface="Arial"/>
                <a:cs typeface="Arial"/>
              </a:rPr>
              <a:t>It puts the emphasis on the </a:t>
            </a:r>
            <a:r>
              <a:rPr lang="en-US" sz="2000" b="1">
                <a:latin typeface="Arial"/>
                <a:cs typeface="Arial"/>
              </a:rPr>
              <a:t>environment</a:t>
            </a:r>
            <a:r>
              <a:rPr lang="en-US" sz="2000">
                <a:latin typeface="Arial"/>
                <a:cs typeface="Arial"/>
              </a:rPr>
              <a:t> within which consumption choices take place.</a:t>
            </a:r>
            <a:endParaRPr lang="en-US">
              <a:latin typeface="Arial"/>
              <a:cs typeface="Arial"/>
            </a:endParaRPr>
          </a:p>
          <a:p>
            <a:pPr marL="285750" indent="-285750" algn="just">
              <a:buFont typeface="Arial"/>
              <a:buChar char="•"/>
            </a:pPr>
            <a:r>
              <a:rPr lang="en-US" sz="2000">
                <a:latin typeface="Arial"/>
                <a:cs typeface="Arial"/>
              </a:rPr>
              <a:t>It acknowledges that the context of decisions can </a:t>
            </a:r>
            <a:r>
              <a:rPr lang="en-US" sz="2000" b="1">
                <a:latin typeface="Arial"/>
                <a:cs typeface="Arial"/>
              </a:rPr>
              <a:t>nudge</a:t>
            </a:r>
            <a:r>
              <a:rPr lang="en-US" sz="2000">
                <a:latin typeface="Arial"/>
                <a:cs typeface="Arial"/>
              </a:rPr>
              <a:t> people towards particular behaviors.</a:t>
            </a:r>
            <a:endParaRPr lang="en-US">
              <a:latin typeface="Arial"/>
              <a:cs typeface="Arial"/>
            </a:endParaRPr>
          </a:p>
          <a:p>
            <a:pPr marL="285750" indent="-285750" algn="just">
              <a:buFont typeface="Arial"/>
              <a:buChar char="•"/>
            </a:pPr>
            <a:r>
              <a:rPr lang="en-US" sz="2000">
                <a:latin typeface="Arial"/>
                <a:cs typeface="Arial"/>
              </a:rPr>
              <a:t>At the same time, it often requires </a:t>
            </a:r>
            <a:r>
              <a:rPr lang="en-US" sz="2000" b="1">
                <a:latin typeface="Arial"/>
                <a:cs typeface="Arial"/>
              </a:rPr>
              <a:t>minor changes</a:t>
            </a:r>
            <a:r>
              <a:rPr lang="en-US" sz="2000">
                <a:latin typeface="Arial"/>
                <a:cs typeface="Arial"/>
              </a:rPr>
              <a:t> in the environment.</a:t>
            </a:r>
            <a:endParaRPr lang="en-US">
              <a:latin typeface="Arial"/>
              <a:cs typeface="Arial"/>
            </a:endParaRPr>
          </a:p>
          <a:p>
            <a:pPr algn="just"/>
            <a:r>
              <a:rPr lang="en-US" sz="2000">
                <a:latin typeface="Arial"/>
                <a:cs typeface="Arial"/>
              </a:rPr>
              <a:t>According to this perspective, the way a choice is presented in the environment influences the choices made by customers.</a:t>
            </a:r>
            <a:endParaRPr lang="en-US">
              <a:latin typeface="Arial"/>
              <a:cs typeface="Arial"/>
            </a:endParaRPr>
          </a:p>
          <a:p>
            <a:pPr algn="just">
              <a:spcBef>
                <a:spcPts val="600"/>
              </a:spcBef>
            </a:pPr>
            <a:endParaRPr lang="en-US" sz="2000" b="1"/>
          </a:p>
          <a:p>
            <a:pPr algn="just"/>
            <a:endParaRPr lang="en-US" sz="2000"/>
          </a:p>
          <a:p>
            <a:pPr algn="just"/>
            <a:endParaRPr lang="en-US" sz="2000"/>
          </a:p>
          <a:p>
            <a:pPr algn="just"/>
            <a:endParaRPr lang="en-US" sz="2000"/>
          </a:p>
        </p:txBody>
      </p:sp>
    </p:spTree>
    <p:extLst>
      <p:ext uri="{BB962C8B-B14F-4D97-AF65-F5344CB8AC3E}">
        <p14:creationId xmlns:p14="http://schemas.microsoft.com/office/powerpoint/2010/main" val="10138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1569660"/>
          </a:xfrm>
          <a:prstGeom prst="rect">
            <a:avLst/>
          </a:prstGeom>
          <a:noFill/>
        </p:spPr>
        <p:txBody>
          <a:bodyPr wrap="square" lIns="91440" tIns="45720" rIns="91440" bIns="45720" rtlCol="0" anchor="t">
            <a:spAutoFit/>
          </a:bodyPr>
          <a:lstStyle/>
          <a:p>
            <a:r>
              <a:rPr lang="en-US" sz="2400" b="1">
                <a:latin typeface="Arial"/>
                <a:cs typeface="Arial"/>
              </a:rPr>
              <a:t>1.3 Models of purchase: The reinforcement model</a:t>
            </a:r>
            <a:endParaRPr lang="en-US" sz="2400">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24533" y="1328329"/>
            <a:ext cx="8028892" cy="7094250"/>
          </a:xfrm>
          <a:prstGeom prst="rect">
            <a:avLst/>
          </a:prstGeom>
          <a:noFill/>
        </p:spPr>
        <p:txBody>
          <a:bodyPr wrap="square" lIns="91440" tIns="45720" rIns="91440" bIns="45720" rtlCol="0" anchor="t">
            <a:spAutoFit/>
          </a:bodyPr>
          <a:lstStyle/>
          <a:p>
            <a:pPr algn="just"/>
            <a:r>
              <a:rPr lang="en-US" sz="2000" b="1">
                <a:latin typeface="Arial"/>
                <a:cs typeface="Arial"/>
              </a:rPr>
              <a:t>1. The consumer environment</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       Choice architecture</a:t>
            </a:r>
            <a:endParaRPr lang="en-US" sz="2000">
              <a:latin typeface="Arial"/>
              <a:cs typeface="Arial"/>
            </a:endParaRPr>
          </a:p>
          <a:p>
            <a:pPr algn="just">
              <a:spcBef>
                <a:spcPts val="600"/>
              </a:spcBef>
            </a:pPr>
            <a:r>
              <a:rPr lang="en-US" sz="2000">
                <a:latin typeface="Arial"/>
                <a:cs typeface="Arial"/>
              </a:rPr>
              <a:t>Choice architecture is the design of different ways in which choices can be presented to consumers, and the impact of that presentation on consumer decision-making.</a:t>
            </a:r>
            <a:endParaRPr lang="en-US"/>
          </a:p>
          <a:p>
            <a:pPr algn="just">
              <a:spcBef>
                <a:spcPts val="600"/>
              </a:spcBef>
            </a:pPr>
            <a:endParaRPr lang="en-US" sz="2000"/>
          </a:p>
          <a:p>
            <a:pPr algn="just"/>
            <a:r>
              <a:rPr lang="en-US" sz="2000" b="1">
                <a:latin typeface="Arial"/>
                <a:cs typeface="Arial"/>
              </a:rPr>
              <a:t>Designing consumer environments</a:t>
            </a:r>
            <a:endParaRPr lang="en-US" sz="2000">
              <a:latin typeface="Arial"/>
              <a:cs typeface="Arial"/>
            </a:endParaRPr>
          </a:p>
          <a:p>
            <a:pPr algn="just">
              <a:spcBef>
                <a:spcPts val="600"/>
              </a:spcBef>
            </a:pPr>
            <a:r>
              <a:rPr lang="en-US" sz="2000">
                <a:latin typeface="Arial"/>
                <a:cs typeface="Arial"/>
              </a:rPr>
              <a:t>Brands and their unique logos or packages (i.e., Coca-Cola bottle) remind consumers of the use, attributes, associations, quality and purpose of goods. This encourages consumers to purchase goods to satisfy a need.</a:t>
            </a:r>
            <a:endParaRPr lang="en-US">
              <a:latin typeface="Arial"/>
              <a:cs typeface="Arial"/>
            </a:endParaRPr>
          </a:p>
          <a:p>
            <a:pPr algn="just">
              <a:spcBef>
                <a:spcPts val="600"/>
              </a:spcBef>
            </a:pPr>
            <a:r>
              <a:rPr lang="en-US" sz="2000">
                <a:latin typeface="Arial"/>
                <a:cs typeface="Arial"/>
              </a:rPr>
              <a:t>Outside of specific brands, retail stores can use their environments to encourage positive consumer behavior, such as playing classical music to induce up-market wine choices (Areni and Kim, 1994).</a:t>
            </a:r>
            <a:endParaRPr lang="en-US">
              <a:latin typeface="Arial"/>
              <a:cs typeface="Arial"/>
            </a:endParaRPr>
          </a:p>
          <a:p>
            <a:pPr algn="just">
              <a:spcBef>
                <a:spcPts val="600"/>
              </a:spcBef>
            </a:pPr>
            <a:endParaRPr lang="en-US" sz="2000" b="1"/>
          </a:p>
          <a:p>
            <a:pPr algn="just">
              <a:spcBef>
                <a:spcPts val="600"/>
              </a:spcBef>
            </a:pPr>
            <a:endParaRPr lang="en-US" sz="2000" b="1"/>
          </a:p>
          <a:p>
            <a:pPr algn="just">
              <a:spcBef>
                <a:spcPts val="600"/>
              </a:spcBef>
            </a:pPr>
            <a:endParaRPr lang="en-US" sz="2000" b="1"/>
          </a:p>
          <a:p>
            <a:pPr algn="just"/>
            <a:endParaRPr lang="en-US" sz="2000"/>
          </a:p>
          <a:p>
            <a:pPr algn="just"/>
            <a:endParaRPr lang="en-US" sz="2000"/>
          </a:p>
          <a:p>
            <a:pPr algn="just"/>
            <a:endParaRPr lang="en-US" sz="2000">
              <a:latin typeface="Arial"/>
              <a:cs typeface="Arial"/>
            </a:endParaRPr>
          </a:p>
        </p:txBody>
      </p:sp>
      <p:pic>
        <p:nvPicPr>
          <p:cNvPr id="6" name="Graphic 5" descr="Bookmark with solid fill">
            <a:extLst>
              <a:ext uri="{FF2B5EF4-FFF2-40B4-BE49-F238E27FC236}">
                <a16:creationId xmlns:a16="http://schemas.microsoft.com/office/drawing/2014/main" id="{646E9E0B-75B4-0A90-8A4F-B2C6CD894A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19" y="1951008"/>
            <a:ext cx="439948" cy="396816"/>
          </a:xfrm>
          <a:prstGeom prst="rect">
            <a:avLst/>
          </a:prstGeom>
        </p:spPr>
      </p:pic>
    </p:spTree>
    <p:extLst>
      <p:ext uri="{BB962C8B-B14F-4D97-AF65-F5344CB8AC3E}">
        <p14:creationId xmlns:p14="http://schemas.microsoft.com/office/powerpoint/2010/main" val="371777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1569660"/>
          </a:xfrm>
          <a:prstGeom prst="rect">
            <a:avLst/>
          </a:prstGeom>
          <a:noFill/>
        </p:spPr>
        <p:txBody>
          <a:bodyPr wrap="square" lIns="91440" tIns="45720" rIns="91440" bIns="45720" rtlCol="0" anchor="t">
            <a:spAutoFit/>
          </a:bodyPr>
          <a:lstStyle/>
          <a:p>
            <a:r>
              <a:rPr lang="en-US" sz="2400" b="1">
                <a:latin typeface="Arial"/>
                <a:cs typeface="Arial"/>
              </a:rPr>
              <a:t>1.3 Models of purchase: The reinforcement model</a:t>
            </a:r>
            <a:endParaRPr lang="en-US" sz="2400">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24533" y="1299574"/>
            <a:ext cx="8028892" cy="5940088"/>
          </a:xfrm>
          <a:prstGeom prst="rect">
            <a:avLst/>
          </a:prstGeom>
          <a:noFill/>
        </p:spPr>
        <p:txBody>
          <a:bodyPr wrap="square" lIns="91440" tIns="45720" rIns="91440" bIns="45720" rtlCol="0" anchor="t">
            <a:spAutoFit/>
          </a:bodyPr>
          <a:lstStyle/>
          <a:p>
            <a:pPr algn="just"/>
            <a:r>
              <a:rPr lang="en-US" sz="2000" b="1">
                <a:latin typeface="Arial"/>
                <a:cs typeface="Arial"/>
              </a:rPr>
              <a:t>2. The reinforcement model: </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The reinforcement model</a:t>
            </a:r>
            <a:endParaRPr lang="en-US" sz="2000">
              <a:latin typeface="Arial"/>
              <a:cs typeface="Arial"/>
            </a:endParaRPr>
          </a:p>
          <a:p>
            <a:pPr algn="just"/>
            <a:r>
              <a:rPr lang="en-US" sz="2000">
                <a:latin typeface="Arial"/>
                <a:cs typeface="Arial"/>
              </a:rPr>
              <a:t>Casinos are perfect examples of designing a customer environment to encourage additional gambling. Slot machines are colorful, noisy, engaging, and you win small amounts every now and again with the remote chance that you will win big! Also, the environments usually serve free alcoholic drinks, offer food options, have many kinds of games and entertainment, are open 24 hours, and do not have clocks or windows so you can lose your sense of time.</a:t>
            </a:r>
            <a:endParaRPr lang="en-US"/>
          </a:p>
          <a:p>
            <a:pPr algn="just"/>
            <a:endParaRPr lang="en-US" sz="2000">
              <a:latin typeface="Arial"/>
              <a:cs typeface="Arial"/>
            </a:endParaRPr>
          </a:p>
          <a:p>
            <a:pPr algn="just"/>
            <a:r>
              <a:rPr lang="en-US" sz="2000" b="1">
                <a:latin typeface="Arial"/>
                <a:cs typeface="Arial"/>
              </a:rPr>
              <a:t>     Reinforcer</a:t>
            </a:r>
            <a:endParaRPr lang="en-US" sz="2000">
              <a:latin typeface="Arial"/>
              <a:cs typeface="Arial"/>
            </a:endParaRPr>
          </a:p>
          <a:p>
            <a:pPr algn="just"/>
            <a:r>
              <a:rPr lang="en-US" sz="2000">
                <a:latin typeface="Arial"/>
                <a:cs typeface="Arial"/>
              </a:rPr>
              <a:t>It is an experience which raises the frequency of responses associated with it, whereas a ‘punisher’ reduces the frequency of such responses. Examples of reinforcers and punishers:</a:t>
            </a:r>
            <a:endParaRPr lang="en-US"/>
          </a:p>
          <a:p>
            <a:pPr marL="285750" indent="-285750" algn="just">
              <a:buFont typeface="Arial"/>
              <a:buChar char="•"/>
            </a:pPr>
            <a:r>
              <a:rPr lang="en-US" sz="2000">
                <a:latin typeface="Arial"/>
                <a:cs typeface="Arial"/>
              </a:rPr>
              <a:t>reinforces: rewards and cost reductions</a:t>
            </a:r>
            <a:endParaRPr lang="en-US"/>
          </a:p>
          <a:p>
            <a:pPr marL="285750" indent="-285750" algn="just">
              <a:buFont typeface="Arial"/>
              <a:buChar char="•"/>
            </a:pPr>
            <a:r>
              <a:rPr lang="en-US" sz="2000">
                <a:latin typeface="Arial"/>
                <a:cs typeface="Arial"/>
              </a:rPr>
              <a:t>punishers: costs and reward reductions.</a:t>
            </a:r>
            <a:endParaRPr lang="en-US"/>
          </a:p>
          <a:p>
            <a:pPr algn="just"/>
            <a:endParaRPr lang="en-US" sz="2000">
              <a:latin typeface="Arial"/>
              <a:cs typeface="Arial"/>
            </a:endParaRPr>
          </a:p>
          <a:p>
            <a:pPr algn="just"/>
            <a:r>
              <a:rPr lang="en-US" sz="2000" b="1">
                <a:latin typeface="Arial"/>
                <a:cs typeface="Arial"/>
              </a:rPr>
              <a:t>     </a:t>
            </a:r>
            <a:endParaRPr lang="en-US" sz="2000">
              <a:latin typeface="Arial"/>
              <a:cs typeface="Arial"/>
            </a:endParaRPr>
          </a:p>
        </p:txBody>
      </p:sp>
      <p:pic>
        <p:nvPicPr>
          <p:cNvPr id="8" name="Graphic 7" descr="Bookmark with solid fill">
            <a:extLst>
              <a:ext uri="{FF2B5EF4-FFF2-40B4-BE49-F238E27FC236}">
                <a16:creationId xmlns:a16="http://schemas.microsoft.com/office/drawing/2014/main" id="{47EF9E81-E74E-9FFA-B5FA-777B88E3F2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19" y="4596442"/>
            <a:ext cx="439948" cy="396816"/>
          </a:xfrm>
          <a:prstGeom prst="rect">
            <a:avLst/>
          </a:prstGeom>
        </p:spPr>
      </p:pic>
    </p:spTree>
    <p:extLst>
      <p:ext uri="{BB962C8B-B14F-4D97-AF65-F5344CB8AC3E}">
        <p14:creationId xmlns:p14="http://schemas.microsoft.com/office/powerpoint/2010/main" val="303624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87F07B02-9471-C91B-C482-B01038C95C79}"/>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7" name="TextBox 6">
            <a:extLst>
              <a:ext uri="{FF2B5EF4-FFF2-40B4-BE49-F238E27FC236}">
                <a16:creationId xmlns:a16="http://schemas.microsoft.com/office/drawing/2014/main" id="{D817532B-645B-768C-6969-D2B03572B712}"/>
              </a:ext>
            </a:extLst>
          </p:cNvPr>
          <p:cNvSpPr txBox="1"/>
          <p:nvPr/>
        </p:nvSpPr>
        <p:spPr>
          <a:xfrm>
            <a:off x="395779" y="1774028"/>
            <a:ext cx="8316439" cy="3724096"/>
          </a:xfrm>
          <a:prstGeom prst="rect">
            <a:avLst/>
          </a:prstGeom>
          <a:noFill/>
        </p:spPr>
        <p:txBody>
          <a:bodyPr wrap="square" lIns="91440" tIns="45720" rIns="91440" bIns="45720" rtlCol="0" anchor="t">
            <a:spAutoFit/>
          </a:bodyPr>
          <a:lstStyle/>
          <a:p>
            <a:pPr algn="just"/>
            <a:r>
              <a:rPr lang="en-US" sz="2400" b="1" dirty="0">
                <a:latin typeface="Arial"/>
                <a:cs typeface="Arial"/>
              </a:rPr>
              <a:t>Content covered in this week</a:t>
            </a:r>
          </a:p>
          <a:p>
            <a:pPr algn="just"/>
            <a:endParaRPr lang="en-US" sz="2400" b="1" dirty="0"/>
          </a:p>
          <a:p>
            <a:pPr algn="just"/>
            <a:r>
              <a:rPr lang="en-US" sz="2400" b="1" dirty="0">
                <a:latin typeface="Arial"/>
                <a:cs typeface="Arial"/>
              </a:rPr>
              <a:t>1.1 Introduction to marketing and consumer behavior</a:t>
            </a:r>
          </a:p>
          <a:p>
            <a:pPr algn="just"/>
            <a:endParaRPr lang="en-US" sz="2400" b="1" dirty="0"/>
          </a:p>
          <a:p>
            <a:pPr algn="just"/>
            <a:r>
              <a:rPr lang="en-US" sz="2400" b="1" dirty="0">
                <a:latin typeface="Arial"/>
                <a:cs typeface="Arial"/>
              </a:rPr>
              <a:t>1.2 Models of purchase: The cognitive model</a:t>
            </a:r>
          </a:p>
          <a:p>
            <a:pPr algn="just"/>
            <a:endParaRPr lang="en-US" sz="2400" b="1" dirty="0">
              <a:latin typeface="Arial"/>
              <a:cs typeface="Arial"/>
            </a:endParaRPr>
          </a:p>
          <a:p>
            <a:pPr algn="just"/>
            <a:r>
              <a:rPr lang="en-US" sz="2400" b="1" dirty="0">
                <a:latin typeface="Arial"/>
                <a:cs typeface="Arial"/>
              </a:rPr>
              <a:t>1.3 Models of purchase: The reinforcement model</a:t>
            </a:r>
          </a:p>
          <a:p>
            <a:pPr algn="just"/>
            <a:endParaRPr lang="en-US" sz="2400" b="1" dirty="0">
              <a:latin typeface="Arial"/>
              <a:cs typeface="Arial"/>
            </a:endParaRPr>
          </a:p>
          <a:p>
            <a:pPr algn="just"/>
            <a:endParaRPr lang="en-US" sz="2400" b="1" dirty="0"/>
          </a:p>
          <a:p>
            <a:pPr algn="just"/>
            <a:endParaRPr lang="en-US" sz="2000" b="1" dirty="0">
              <a:latin typeface="Arial"/>
              <a:cs typeface="Arial"/>
            </a:endParaRPr>
          </a:p>
        </p:txBody>
      </p:sp>
      <p:sp>
        <p:nvSpPr>
          <p:cNvPr id="9" name="TextBox 8">
            <a:extLst>
              <a:ext uri="{FF2B5EF4-FFF2-40B4-BE49-F238E27FC236}">
                <a16:creationId xmlns:a16="http://schemas.microsoft.com/office/drawing/2014/main" id="{FC12B5BA-2EC9-7392-817C-A7460473D125}"/>
              </a:ext>
            </a:extLst>
          </p:cNvPr>
          <p:cNvSpPr txBox="1"/>
          <p:nvPr/>
        </p:nvSpPr>
        <p:spPr>
          <a:xfrm>
            <a:off x="352040" y="1029381"/>
            <a:ext cx="8403769" cy="830997"/>
          </a:xfrm>
          <a:prstGeom prst="rect">
            <a:avLst/>
          </a:prstGeom>
          <a:noFill/>
        </p:spPr>
        <p:txBody>
          <a:bodyPr wrap="square" lIns="91440" tIns="45720" rIns="91440" bIns="45720" rtlCol="0" anchor="t">
            <a:spAutoFit/>
          </a:bodyPr>
          <a:lstStyle/>
          <a:p>
            <a:endParaRPr lang="en-US" sz="2400" b="1" dirty="0"/>
          </a:p>
          <a:p>
            <a:endParaRPr lang="en-US" sz="2400" b="1">
              <a:latin typeface="Arial"/>
              <a:cs typeface="Arial"/>
            </a:endParaRPr>
          </a:p>
        </p:txBody>
      </p:sp>
    </p:spTree>
    <p:extLst>
      <p:ext uri="{BB962C8B-B14F-4D97-AF65-F5344CB8AC3E}">
        <p14:creationId xmlns:p14="http://schemas.microsoft.com/office/powerpoint/2010/main" val="101096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1569660"/>
          </a:xfrm>
          <a:prstGeom prst="rect">
            <a:avLst/>
          </a:prstGeom>
          <a:noFill/>
        </p:spPr>
        <p:txBody>
          <a:bodyPr wrap="square" lIns="91440" tIns="45720" rIns="91440" bIns="45720" rtlCol="0" anchor="t">
            <a:spAutoFit/>
          </a:bodyPr>
          <a:lstStyle/>
          <a:p>
            <a:r>
              <a:rPr lang="en-US" sz="2400" b="1">
                <a:latin typeface="Arial"/>
                <a:cs typeface="Arial"/>
              </a:rPr>
              <a:t>1.3 Models of purchase: The reinforcement model</a:t>
            </a:r>
            <a:endParaRPr lang="en-US" sz="2400">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24533" y="1414593"/>
            <a:ext cx="8028892" cy="5016758"/>
          </a:xfrm>
          <a:prstGeom prst="rect">
            <a:avLst/>
          </a:prstGeom>
          <a:noFill/>
        </p:spPr>
        <p:txBody>
          <a:bodyPr wrap="square" lIns="91440" tIns="45720" rIns="91440" bIns="45720" rtlCol="0" anchor="t">
            <a:spAutoFit/>
          </a:bodyPr>
          <a:lstStyle/>
          <a:p>
            <a:pPr algn="just"/>
            <a:r>
              <a:rPr lang="en-US" sz="2000" b="1" dirty="0">
                <a:latin typeface="Arial"/>
                <a:cs typeface="Arial"/>
              </a:rPr>
              <a:t>2. The reinforcement model</a:t>
            </a:r>
            <a:endParaRPr lang="en-US" sz="2000" dirty="0">
              <a:latin typeface="Arial"/>
              <a:cs typeface="Arial"/>
            </a:endParaRPr>
          </a:p>
          <a:p>
            <a:pPr algn="just"/>
            <a:endParaRPr lang="en-US" sz="2000" b="1">
              <a:latin typeface="Arial"/>
              <a:cs typeface="Arial"/>
            </a:endParaRPr>
          </a:p>
          <a:p>
            <a:pPr algn="just"/>
            <a:r>
              <a:rPr lang="en-US" sz="2000" b="1" dirty="0">
                <a:latin typeface="Arial"/>
                <a:cs typeface="Arial"/>
              </a:rPr>
              <a:t>      Reinforcement</a:t>
            </a:r>
            <a:endParaRPr lang="en-US" sz="2000" dirty="0">
              <a:latin typeface="Arial"/>
              <a:cs typeface="Arial"/>
            </a:endParaRPr>
          </a:p>
          <a:p>
            <a:pPr algn="just"/>
            <a:r>
              <a:rPr lang="en-US" sz="2000" dirty="0">
                <a:latin typeface="Arial"/>
                <a:cs typeface="Arial"/>
              </a:rPr>
              <a:t>It is most effective when it occurs at the same time as, or just after, the response.</a:t>
            </a:r>
          </a:p>
          <a:p>
            <a:pPr marL="285750" indent="-285750" algn="just">
              <a:buFont typeface="Arial"/>
              <a:buChar char="•"/>
            </a:pPr>
            <a:r>
              <a:rPr lang="en-US" sz="2000" dirty="0">
                <a:latin typeface="Arial"/>
                <a:cs typeface="Arial"/>
              </a:rPr>
              <a:t>Reinforcement changes the frequency of the response.</a:t>
            </a:r>
          </a:p>
          <a:p>
            <a:pPr marL="285750" indent="-285750" algn="just">
              <a:buFont typeface="Arial"/>
              <a:buChar char="•"/>
            </a:pPr>
            <a:r>
              <a:rPr lang="en-US" sz="2000" dirty="0">
                <a:latin typeface="Arial"/>
                <a:cs typeface="Arial"/>
              </a:rPr>
              <a:t>Reinforcement strengthens the association between the stimulus and the response.</a:t>
            </a:r>
            <a:endParaRPr lang="en-US" dirty="0">
              <a:latin typeface="Arial"/>
              <a:cs typeface="Arial"/>
            </a:endParaRPr>
          </a:p>
          <a:p>
            <a:pPr algn="just"/>
            <a:endParaRPr lang="en-US" sz="2000" b="1"/>
          </a:p>
          <a:p>
            <a:pPr algn="just"/>
            <a:r>
              <a:rPr lang="en-US" sz="2000" b="1" dirty="0">
                <a:latin typeface="Arial"/>
                <a:cs typeface="Arial"/>
              </a:rPr>
              <a:t>The following questions will be discussed in the seminar</a:t>
            </a:r>
          </a:p>
          <a:p>
            <a:pPr algn="just"/>
            <a:r>
              <a:rPr lang="en-US" sz="2000" dirty="0">
                <a:latin typeface="Arial"/>
                <a:cs typeface="Arial"/>
              </a:rPr>
              <a:t>What kind of reinforcement do you think loyalty cards pose on consumers? </a:t>
            </a:r>
            <a:endParaRPr lang="en-US" dirty="0"/>
          </a:p>
          <a:p>
            <a:pPr algn="just"/>
            <a:r>
              <a:rPr lang="en-US" sz="2000" dirty="0">
                <a:latin typeface="Arial"/>
                <a:cs typeface="Arial"/>
              </a:rPr>
              <a:t>What about speed fines?</a:t>
            </a:r>
            <a:endParaRPr lang="en-US" dirty="0"/>
          </a:p>
          <a:p>
            <a:pPr algn="just"/>
            <a:r>
              <a:rPr lang="en-US" sz="2000" dirty="0">
                <a:latin typeface="Arial"/>
                <a:cs typeface="Arial"/>
              </a:rPr>
              <a:t>What kind of reinforcement is represented by you taking a pill to make your headache go away?</a:t>
            </a:r>
            <a:endParaRPr lang="en-US" dirty="0"/>
          </a:p>
          <a:p>
            <a:pPr algn="just"/>
            <a:r>
              <a:rPr lang="en-US" sz="2000" dirty="0">
                <a:latin typeface="Arial"/>
                <a:cs typeface="Arial"/>
              </a:rPr>
              <a:t>What about parking fees?</a:t>
            </a:r>
            <a:r>
              <a:rPr lang="en-US" sz="2000" b="1" dirty="0">
                <a:latin typeface="Arial"/>
                <a:cs typeface="Arial"/>
              </a:rPr>
              <a:t>   </a:t>
            </a:r>
            <a:endParaRPr lang="en-US" sz="2000" dirty="0">
              <a:latin typeface="Arial"/>
              <a:cs typeface="Arial"/>
            </a:endParaRPr>
          </a:p>
        </p:txBody>
      </p:sp>
      <p:pic>
        <p:nvPicPr>
          <p:cNvPr id="6" name="Graphic 5" descr="Bookmark with solid fill">
            <a:extLst>
              <a:ext uri="{FF2B5EF4-FFF2-40B4-BE49-F238E27FC236}">
                <a16:creationId xmlns:a16="http://schemas.microsoft.com/office/drawing/2014/main" id="{BB17A74E-088B-46E9-B76C-8BE4CE941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19" y="2051649"/>
            <a:ext cx="439948" cy="396816"/>
          </a:xfrm>
          <a:prstGeom prst="rect">
            <a:avLst/>
          </a:prstGeom>
        </p:spPr>
      </p:pic>
    </p:spTree>
    <p:extLst>
      <p:ext uri="{BB962C8B-B14F-4D97-AF65-F5344CB8AC3E}">
        <p14:creationId xmlns:p14="http://schemas.microsoft.com/office/powerpoint/2010/main" val="3584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87F07B02-9471-C91B-C482-B01038C95C79}"/>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7" name="TextBox 6">
            <a:extLst>
              <a:ext uri="{FF2B5EF4-FFF2-40B4-BE49-F238E27FC236}">
                <a16:creationId xmlns:a16="http://schemas.microsoft.com/office/drawing/2014/main" id="{D817532B-645B-768C-6969-D2B03572B712}"/>
              </a:ext>
            </a:extLst>
          </p:cNvPr>
          <p:cNvSpPr txBox="1"/>
          <p:nvPr/>
        </p:nvSpPr>
        <p:spPr>
          <a:xfrm>
            <a:off x="395779" y="1774028"/>
            <a:ext cx="8316439" cy="3785652"/>
          </a:xfrm>
          <a:prstGeom prst="rect">
            <a:avLst/>
          </a:prstGeom>
          <a:noFill/>
        </p:spPr>
        <p:txBody>
          <a:bodyPr wrap="square" lIns="91440" tIns="45720" rIns="91440" bIns="45720" rtlCol="0" anchor="t">
            <a:spAutoFit/>
          </a:bodyPr>
          <a:lstStyle/>
          <a:p>
            <a:pPr algn="just"/>
            <a:r>
              <a:rPr lang="en-US" sz="2000" b="1">
                <a:latin typeface="Arial"/>
                <a:cs typeface="Arial"/>
              </a:rPr>
              <a:t>1. Key concepts on marketing and consumer behavior</a:t>
            </a:r>
            <a:endParaRPr lang="en-US" sz="2000"/>
          </a:p>
          <a:p>
            <a:pPr algn="just"/>
            <a:endParaRPr lang="en-US" sz="2000" b="1">
              <a:latin typeface="Arial"/>
              <a:cs typeface="Arial"/>
            </a:endParaRPr>
          </a:p>
          <a:p>
            <a:pPr algn="just"/>
            <a:r>
              <a:rPr lang="en-US" sz="2000">
                <a:latin typeface="Arial"/>
                <a:cs typeface="Arial"/>
              </a:rPr>
              <a:t>One of the main goals, in this week, is that you get an understanding of the essential terminology used in the field of marketing and consumer behavior and how consumer behavior can help inform marketing decisions. This section provides an introduction of the key concepts and the relationship between these two fields.</a:t>
            </a:r>
            <a:br>
              <a:rPr lang="en-US" sz="2000"/>
            </a:br>
            <a:endParaRPr lang="en-US" sz="2000"/>
          </a:p>
          <a:p>
            <a:pPr algn="just"/>
            <a:r>
              <a:rPr lang="en-US" sz="2000">
                <a:latin typeface="Arial"/>
                <a:cs typeface="Arial"/>
              </a:rPr>
              <a:t>Consumer behavior is about the process of consumption. The following definitions will help you to clarify terms commonly used in marketing and consumer behavior jargon and you will be able to illustrate them to others.</a:t>
            </a:r>
            <a:endParaRPr lang="en-CA" sz="2000"/>
          </a:p>
        </p:txBody>
      </p:sp>
      <p:sp>
        <p:nvSpPr>
          <p:cNvPr id="9" name="TextBox 8">
            <a:extLst>
              <a:ext uri="{FF2B5EF4-FFF2-40B4-BE49-F238E27FC236}">
                <a16:creationId xmlns:a16="http://schemas.microsoft.com/office/drawing/2014/main" id="{FC12B5BA-2EC9-7392-817C-A7460473D125}"/>
              </a:ext>
            </a:extLst>
          </p:cNvPr>
          <p:cNvSpPr txBox="1"/>
          <p:nvPr/>
        </p:nvSpPr>
        <p:spPr>
          <a:xfrm>
            <a:off x="352040" y="1029381"/>
            <a:ext cx="8403769" cy="830997"/>
          </a:xfrm>
          <a:prstGeom prst="rect">
            <a:avLst/>
          </a:prstGeom>
          <a:noFill/>
        </p:spPr>
        <p:txBody>
          <a:bodyPr wrap="square" lIns="91440" tIns="45720" rIns="91440" bIns="45720" rtlCol="0" anchor="t">
            <a:spAutoFit/>
          </a:bodyPr>
          <a:lstStyle/>
          <a:p>
            <a:r>
              <a:rPr lang="en-US" sz="2400" b="1">
                <a:latin typeface="Arial"/>
                <a:cs typeface="Arial"/>
              </a:rPr>
              <a:t>1.1 Introduction to marketing and consumer behavior</a:t>
            </a:r>
            <a:endParaRPr lang="en-US" sz="2400"/>
          </a:p>
          <a:p>
            <a:endParaRPr lang="en-US" sz="2400" b="1">
              <a:latin typeface="Arial"/>
              <a:cs typeface="Arial"/>
            </a:endParaRPr>
          </a:p>
        </p:txBody>
      </p:sp>
    </p:spTree>
    <p:extLst>
      <p:ext uri="{BB962C8B-B14F-4D97-AF65-F5344CB8AC3E}">
        <p14:creationId xmlns:p14="http://schemas.microsoft.com/office/powerpoint/2010/main" val="79363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9" name="TextBox 8">
            <a:extLst>
              <a:ext uri="{FF2B5EF4-FFF2-40B4-BE49-F238E27FC236}">
                <a16:creationId xmlns:a16="http://schemas.microsoft.com/office/drawing/2014/main" id="{FC12B5BA-2EC9-7392-817C-A7460473D125}"/>
              </a:ext>
            </a:extLst>
          </p:cNvPr>
          <p:cNvSpPr txBox="1"/>
          <p:nvPr/>
        </p:nvSpPr>
        <p:spPr>
          <a:xfrm>
            <a:off x="352040" y="1029381"/>
            <a:ext cx="8403769" cy="830997"/>
          </a:xfrm>
          <a:prstGeom prst="rect">
            <a:avLst/>
          </a:prstGeom>
          <a:noFill/>
        </p:spPr>
        <p:txBody>
          <a:bodyPr wrap="square" lIns="91440" tIns="45720" rIns="91440" bIns="45720" rtlCol="0" anchor="t">
            <a:spAutoFit/>
          </a:bodyPr>
          <a:lstStyle/>
          <a:p>
            <a:r>
              <a:rPr lang="en-US" sz="2400" b="1">
                <a:latin typeface="Arial"/>
                <a:cs typeface="Arial"/>
              </a:rPr>
              <a:t>1.1 Introduction to marketing and consumer behavior</a:t>
            </a:r>
            <a:endParaRPr lang="en-US" sz="2400"/>
          </a:p>
          <a:p>
            <a:endParaRPr lang="en-US" sz="2400" b="1">
              <a:latin typeface="Arial"/>
              <a:cs typeface="Arial"/>
            </a:endParaRPr>
          </a:p>
        </p:txBody>
      </p:sp>
      <p:grpSp>
        <p:nvGrpSpPr>
          <p:cNvPr id="10" name="Group 9">
            <a:extLst>
              <a:ext uri="{FF2B5EF4-FFF2-40B4-BE49-F238E27FC236}">
                <a16:creationId xmlns:a16="http://schemas.microsoft.com/office/drawing/2014/main" id="{A65FE340-6B8B-966A-70D1-E4910988D430}"/>
              </a:ext>
            </a:extLst>
          </p:cNvPr>
          <p:cNvGrpSpPr/>
          <p:nvPr/>
        </p:nvGrpSpPr>
        <p:grpSpPr>
          <a:xfrm>
            <a:off x="405441" y="1802783"/>
            <a:ext cx="8335531" cy="4093428"/>
            <a:chOff x="405441" y="1802783"/>
            <a:chExt cx="8335531" cy="4093428"/>
          </a:xfrm>
        </p:grpSpPr>
        <p:sp>
          <p:nvSpPr>
            <p:cNvPr id="7" name="TextBox 6">
              <a:extLst>
                <a:ext uri="{FF2B5EF4-FFF2-40B4-BE49-F238E27FC236}">
                  <a16:creationId xmlns:a16="http://schemas.microsoft.com/office/drawing/2014/main" id="{D817532B-645B-768C-6969-D2B03572B712}"/>
                </a:ext>
              </a:extLst>
            </p:cNvPr>
            <p:cNvSpPr txBox="1"/>
            <p:nvPr/>
          </p:nvSpPr>
          <p:spPr>
            <a:xfrm>
              <a:off x="424533" y="1802783"/>
              <a:ext cx="8316439" cy="4093428"/>
            </a:xfrm>
            <a:prstGeom prst="rect">
              <a:avLst/>
            </a:prstGeom>
            <a:noFill/>
          </p:spPr>
          <p:txBody>
            <a:bodyPr wrap="square" lIns="91440" tIns="45720" rIns="91440" bIns="45720" rtlCol="0" anchor="t">
              <a:spAutoFit/>
            </a:bodyPr>
            <a:lstStyle/>
            <a:p>
              <a:pPr algn="just"/>
              <a:r>
                <a:rPr lang="en-US" sz="2000" b="1">
                  <a:latin typeface="Arial"/>
                  <a:cs typeface="Arial"/>
                </a:rPr>
                <a:t>     Consumption</a:t>
              </a:r>
              <a:endParaRPr lang="en-US" sz="2000" b="1"/>
            </a:p>
            <a:p>
              <a:pPr algn="just"/>
              <a:endParaRPr lang="en-US" sz="2000" b="1">
                <a:latin typeface="Arial"/>
                <a:cs typeface="Arial"/>
              </a:endParaRPr>
            </a:p>
            <a:p>
              <a:pPr algn="just"/>
              <a:r>
                <a:rPr lang="en-US" sz="2000">
                  <a:latin typeface="Arial"/>
                  <a:cs typeface="Arial"/>
                </a:rPr>
                <a:t>Consumption is the utilization of economic goods (</a:t>
              </a:r>
              <a:r>
                <a:rPr lang="en-US" sz="2000" err="1">
                  <a:latin typeface="Arial"/>
                  <a:cs typeface="Arial"/>
                </a:rPr>
                <a:t>ie</a:t>
              </a:r>
              <a:r>
                <a:rPr lang="en-US" sz="2000">
                  <a:latin typeface="Arial"/>
                  <a:cs typeface="Arial"/>
                </a:rPr>
                <a:t> products, services or experiences) in the satisfaction of wants, or in the process of production, resulting chiefly in their destruction, deterioration or transformation..</a:t>
              </a:r>
              <a:br>
                <a:rPr lang="en-US" sz="2000"/>
              </a:br>
              <a:endParaRPr lang="en-US" sz="2000"/>
            </a:p>
            <a:p>
              <a:pPr algn="just"/>
              <a:r>
                <a:rPr lang="en-US" sz="2000" b="1">
                  <a:latin typeface="Arial"/>
                  <a:cs typeface="Arial"/>
                </a:rPr>
                <a:t>     Consumer</a:t>
              </a:r>
              <a:endParaRPr lang="en-US" sz="2000">
                <a:latin typeface="Arial"/>
                <a:cs typeface="Arial"/>
              </a:endParaRPr>
            </a:p>
            <a:p>
              <a:pPr algn="just"/>
              <a:endParaRPr lang="en-US" sz="2000"/>
            </a:p>
            <a:p>
              <a:pPr algn="just"/>
              <a:r>
                <a:rPr lang="en-US" sz="2000">
                  <a:latin typeface="Arial"/>
                  <a:cs typeface="Arial"/>
                </a:rPr>
                <a:t>Anyone (a person or a group of people) who purchases or consumes products and services.</a:t>
              </a:r>
            </a:p>
            <a:p>
              <a:pPr algn="just"/>
              <a:endParaRPr lang="en-US" sz="2000"/>
            </a:p>
            <a:p>
              <a:pPr algn="just"/>
              <a:endParaRPr lang="en-US" sz="2000" b="1">
                <a:latin typeface="Arial"/>
                <a:cs typeface="Arial"/>
              </a:endParaRPr>
            </a:p>
          </p:txBody>
        </p:sp>
        <p:pic>
          <p:nvPicPr>
            <p:cNvPr id="2" name="Graphic 5" descr="Bookmark with solid fill">
              <a:extLst>
                <a:ext uri="{FF2B5EF4-FFF2-40B4-BE49-F238E27FC236}">
                  <a16:creationId xmlns:a16="http://schemas.microsoft.com/office/drawing/2014/main" id="{43AC9863-3DE0-C31B-253C-7A1BAF1BEA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442" y="1850366"/>
              <a:ext cx="439948" cy="396816"/>
            </a:xfrm>
            <a:prstGeom prst="rect">
              <a:avLst/>
            </a:prstGeom>
          </p:spPr>
        </p:pic>
        <p:pic>
          <p:nvPicPr>
            <p:cNvPr id="6" name="Graphic 5" descr="Bookmark with solid fill">
              <a:extLst>
                <a:ext uri="{FF2B5EF4-FFF2-40B4-BE49-F238E27FC236}">
                  <a16:creationId xmlns:a16="http://schemas.microsoft.com/office/drawing/2014/main" id="{7AC9972D-FBB0-08E5-4A00-E571F3AB5C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441" y="3949460"/>
              <a:ext cx="439948" cy="396816"/>
            </a:xfrm>
            <a:prstGeom prst="rect">
              <a:avLst/>
            </a:prstGeom>
          </p:spPr>
        </p:pic>
      </p:grpSp>
      <p:sp>
        <p:nvSpPr>
          <p:cNvPr id="12" name="TextBox 11">
            <a:extLst>
              <a:ext uri="{FF2B5EF4-FFF2-40B4-BE49-F238E27FC236}">
                <a16:creationId xmlns:a16="http://schemas.microsoft.com/office/drawing/2014/main" id="{E08C6C40-3CD1-6FB6-5C59-D5B9919A07B0}"/>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Tree>
    <p:extLst>
      <p:ext uri="{BB962C8B-B14F-4D97-AF65-F5344CB8AC3E}">
        <p14:creationId xmlns:p14="http://schemas.microsoft.com/office/powerpoint/2010/main" val="15986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9" name="TextBox 8">
            <a:extLst>
              <a:ext uri="{FF2B5EF4-FFF2-40B4-BE49-F238E27FC236}">
                <a16:creationId xmlns:a16="http://schemas.microsoft.com/office/drawing/2014/main" id="{FC12B5BA-2EC9-7392-817C-A7460473D125}"/>
              </a:ext>
            </a:extLst>
          </p:cNvPr>
          <p:cNvSpPr txBox="1"/>
          <p:nvPr/>
        </p:nvSpPr>
        <p:spPr>
          <a:xfrm>
            <a:off x="352040" y="1029381"/>
            <a:ext cx="8403769" cy="830997"/>
          </a:xfrm>
          <a:prstGeom prst="rect">
            <a:avLst/>
          </a:prstGeom>
          <a:noFill/>
        </p:spPr>
        <p:txBody>
          <a:bodyPr wrap="square" lIns="91440" tIns="45720" rIns="91440" bIns="45720" rtlCol="0" anchor="t">
            <a:spAutoFit/>
          </a:bodyPr>
          <a:lstStyle/>
          <a:p>
            <a:r>
              <a:rPr lang="en-US" sz="2400" b="1">
                <a:latin typeface="Arial"/>
                <a:cs typeface="Arial"/>
              </a:rPr>
              <a:t>1.1 Introduction to marketing and consumer behavior</a:t>
            </a:r>
            <a:endParaRPr lang="en-US" sz="2400"/>
          </a:p>
          <a:p>
            <a:endParaRPr lang="en-US" sz="2400" b="1">
              <a:latin typeface="Arial"/>
              <a:cs typeface="Arial"/>
            </a:endParaRPr>
          </a:p>
        </p:txBody>
      </p:sp>
      <p:grpSp>
        <p:nvGrpSpPr>
          <p:cNvPr id="10" name="Group 9">
            <a:extLst>
              <a:ext uri="{FF2B5EF4-FFF2-40B4-BE49-F238E27FC236}">
                <a16:creationId xmlns:a16="http://schemas.microsoft.com/office/drawing/2014/main" id="{A65FE340-6B8B-966A-70D1-E4910988D430}"/>
              </a:ext>
            </a:extLst>
          </p:cNvPr>
          <p:cNvGrpSpPr/>
          <p:nvPr/>
        </p:nvGrpSpPr>
        <p:grpSpPr>
          <a:xfrm>
            <a:off x="347933" y="1630255"/>
            <a:ext cx="8421793" cy="5940088"/>
            <a:chOff x="405442" y="1515236"/>
            <a:chExt cx="8421793" cy="5940088"/>
          </a:xfrm>
        </p:grpSpPr>
        <p:sp>
          <p:nvSpPr>
            <p:cNvPr id="7" name="TextBox 6">
              <a:extLst>
                <a:ext uri="{FF2B5EF4-FFF2-40B4-BE49-F238E27FC236}">
                  <a16:creationId xmlns:a16="http://schemas.microsoft.com/office/drawing/2014/main" id="{D817532B-645B-768C-6969-D2B03572B712}"/>
                </a:ext>
              </a:extLst>
            </p:cNvPr>
            <p:cNvSpPr txBox="1"/>
            <p:nvPr/>
          </p:nvSpPr>
          <p:spPr>
            <a:xfrm>
              <a:off x="453288" y="1515236"/>
              <a:ext cx="8373947" cy="5940088"/>
            </a:xfrm>
            <a:prstGeom prst="rect">
              <a:avLst/>
            </a:prstGeom>
            <a:noFill/>
          </p:spPr>
          <p:txBody>
            <a:bodyPr wrap="square" lIns="91440" tIns="45720" rIns="91440" bIns="45720" rtlCol="0" anchor="t">
              <a:spAutoFit/>
            </a:bodyPr>
            <a:lstStyle/>
            <a:p>
              <a:pPr algn="just"/>
              <a:r>
                <a:rPr lang="en-US" sz="2000" b="1">
                  <a:latin typeface="Arial"/>
                  <a:cs typeface="Arial"/>
                </a:rPr>
                <a:t>     Customer</a:t>
              </a:r>
              <a:endParaRPr lang="en-US" sz="2000">
                <a:latin typeface="Arial"/>
                <a:cs typeface="Arial"/>
              </a:endParaRPr>
            </a:p>
            <a:p>
              <a:pPr algn="just"/>
              <a:endParaRPr lang="en-US" sz="2000">
                <a:latin typeface="Arial"/>
                <a:cs typeface="Arial"/>
              </a:endParaRPr>
            </a:p>
            <a:p>
              <a:pPr algn="just"/>
              <a:r>
                <a:rPr lang="en-US" sz="2000">
                  <a:latin typeface="Arial"/>
                  <a:cs typeface="Arial"/>
                </a:rPr>
                <a:t>A person, or a group of people, who purchases and/or consumes a good or service from a specific business.</a:t>
              </a:r>
              <a:endParaRPr lang="en-US"/>
            </a:p>
            <a:p>
              <a:pPr algn="just"/>
              <a:endParaRPr lang="en-US" sz="2000" b="1">
                <a:latin typeface="Arial"/>
                <a:cs typeface="Arial"/>
              </a:endParaRPr>
            </a:p>
            <a:p>
              <a:pPr algn="just"/>
              <a:r>
                <a:rPr lang="en-US" sz="2000" b="1">
                  <a:latin typeface="Arial"/>
                  <a:cs typeface="Arial"/>
                </a:rPr>
                <a:t>      Buyer (in B2B context)</a:t>
              </a:r>
              <a:endParaRPr lang="en-US" sz="2000" b="1"/>
            </a:p>
            <a:p>
              <a:pPr algn="just"/>
              <a:endParaRPr lang="en-US" sz="2000" b="1">
                <a:latin typeface="Arial"/>
                <a:cs typeface="Arial"/>
              </a:endParaRPr>
            </a:p>
            <a:p>
              <a:pPr algn="just"/>
              <a:r>
                <a:rPr lang="en-US" sz="2000">
                  <a:latin typeface="Arial"/>
                  <a:cs typeface="Arial"/>
                </a:rPr>
                <a:t>A buyer is a special kind of consumer that buys a product, service or experience on behalf of a bigger group of people or, in other words, a company, a government, or an organization.</a:t>
              </a:r>
              <a:br>
                <a:rPr lang="en-US" sz="2000"/>
              </a:br>
              <a:endParaRPr lang="en-US" sz="2000"/>
            </a:p>
            <a:p>
              <a:pPr algn="just"/>
              <a:endParaRPr lang="en-US" sz="2000">
                <a:latin typeface="Arial"/>
                <a:cs typeface="Arial"/>
              </a:endParaRPr>
            </a:p>
            <a:p>
              <a:pPr algn="just"/>
              <a:r>
                <a:rPr lang="en-US" sz="2000">
                  <a:latin typeface="Arial"/>
                  <a:cs typeface="Arial"/>
                </a:rPr>
                <a:t>Question: What is the difference between consumer and customer?</a:t>
              </a:r>
            </a:p>
            <a:p>
              <a:pPr algn="just"/>
              <a:endParaRPr lang="en-US" sz="2000">
                <a:latin typeface="Arial"/>
                <a:cs typeface="Arial"/>
              </a:endParaRPr>
            </a:p>
            <a:p>
              <a:pPr algn="just"/>
              <a:endParaRPr lang="en-US" sz="2000">
                <a:latin typeface="Arial"/>
                <a:cs typeface="Arial"/>
              </a:endParaRPr>
            </a:p>
            <a:p>
              <a:pPr algn="just"/>
              <a:endParaRPr lang="en-US" sz="2000">
                <a:latin typeface="Arial"/>
                <a:cs typeface="Arial"/>
              </a:endParaRPr>
            </a:p>
            <a:p>
              <a:pPr algn="just"/>
              <a:endParaRPr lang="en-US" sz="2000">
                <a:latin typeface="Arial"/>
                <a:cs typeface="Arial"/>
              </a:endParaRPr>
            </a:p>
            <a:p>
              <a:pPr algn="just"/>
              <a:r>
                <a:rPr lang="en-US" sz="2000">
                  <a:latin typeface="Arial"/>
                  <a:cs typeface="Arial"/>
                </a:rPr>
                <a:t>     </a:t>
              </a:r>
            </a:p>
            <a:p>
              <a:pPr algn="just"/>
              <a:endParaRPr lang="en-US" sz="2000" b="1">
                <a:latin typeface="Arial"/>
                <a:cs typeface="Arial"/>
              </a:endParaRPr>
            </a:p>
          </p:txBody>
        </p:sp>
        <p:pic>
          <p:nvPicPr>
            <p:cNvPr id="2" name="Graphic 5" descr="Bookmark with solid fill">
              <a:extLst>
                <a:ext uri="{FF2B5EF4-FFF2-40B4-BE49-F238E27FC236}">
                  <a16:creationId xmlns:a16="http://schemas.microsoft.com/office/drawing/2014/main" id="{43AC9863-3DE0-C31B-253C-7A1BAF1BEA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442" y="1534064"/>
              <a:ext cx="439948" cy="396816"/>
            </a:xfrm>
            <a:prstGeom prst="rect">
              <a:avLst/>
            </a:prstGeom>
          </p:spPr>
        </p:pic>
        <p:pic>
          <p:nvPicPr>
            <p:cNvPr id="6" name="Graphic 5" descr="Bookmark with solid fill">
              <a:extLst>
                <a:ext uri="{FF2B5EF4-FFF2-40B4-BE49-F238E27FC236}">
                  <a16:creationId xmlns:a16="http://schemas.microsoft.com/office/drawing/2014/main" id="{7AC9972D-FBB0-08E5-4A00-E571F3AB5C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18" y="3058064"/>
              <a:ext cx="439948" cy="396816"/>
            </a:xfrm>
            <a:prstGeom prst="rect">
              <a:avLst/>
            </a:prstGeom>
          </p:spPr>
        </p:pic>
      </p:grpSp>
      <p:sp>
        <p:nvSpPr>
          <p:cNvPr id="12" name="TextBox 11">
            <a:extLst>
              <a:ext uri="{FF2B5EF4-FFF2-40B4-BE49-F238E27FC236}">
                <a16:creationId xmlns:a16="http://schemas.microsoft.com/office/drawing/2014/main" id="{E08C6C40-3CD1-6FB6-5C59-D5B9919A07B0}"/>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Tree>
    <p:extLst>
      <p:ext uri="{BB962C8B-B14F-4D97-AF65-F5344CB8AC3E}">
        <p14:creationId xmlns:p14="http://schemas.microsoft.com/office/powerpoint/2010/main" val="40085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566F852D-3A18-F95E-0216-B122A5FBDDEE}"/>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2A066D4D-79A4-E460-43D8-25690CA5E21D}"/>
              </a:ext>
            </a:extLst>
          </p:cNvPr>
          <p:cNvSpPr txBox="1"/>
          <p:nvPr/>
        </p:nvSpPr>
        <p:spPr>
          <a:xfrm>
            <a:off x="482042" y="1500858"/>
            <a:ext cx="8028892" cy="5755422"/>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     The differences between marketing and consumer behavior</a:t>
            </a:r>
            <a:endParaRPr lang="en-CA" sz="2000"/>
          </a:p>
          <a:p>
            <a:pPr algn="just">
              <a:spcBef>
                <a:spcPts val="600"/>
              </a:spcBef>
            </a:pPr>
            <a:endParaRPr lang="en-US" sz="2000" b="1">
              <a:latin typeface="Arial"/>
              <a:cs typeface="Arial"/>
            </a:endParaRPr>
          </a:p>
          <a:p>
            <a:pPr algn="just">
              <a:spcBef>
                <a:spcPts val="600"/>
              </a:spcBef>
            </a:pPr>
            <a:r>
              <a:rPr lang="en-US" sz="2000" b="1">
                <a:latin typeface="Arial"/>
                <a:cs typeface="Arial"/>
              </a:rPr>
              <a:t>Consumer behavior is a factual, explanative, investigative and quantitative discipline. It is therefore evidence-based.</a:t>
            </a:r>
            <a:endParaRPr lang="en-US" sz="2000">
              <a:latin typeface="Arial"/>
              <a:cs typeface="Arial"/>
            </a:endParaRPr>
          </a:p>
          <a:p>
            <a:pPr algn="just">
              <a:spcBef>
                <a:spcPts val="600"/>
              </a:spcBef>
            </a:pPr>
            <a:endParaRPr lang="en-US" sz="2000" b="1"/>
          </a:p>
          <a:p>
            <a:pPr algn="just">
              <a:spcBef>
                <a:spcPts val="600"/>
              </a:spcBef>
            </a:pPr>
            <a:r>
              <a:rPr lang="en-US" sz="2000" b="1">
                <a:latin typeface="Arial"/>
                <a:cs typeface="Arial"/>
              </a:rPr>
              <a:t>The natural disciplines of consumer behavior</a:t>
            </a:r>
            <a:endParaRPr lang="en-US" sz="2000" b="1"/>
          </a:p>
          <a:p>
            <a:pPr marL="285750" indent="-285750" algn="just">
              <a:buFont typeface="Arial"/>
              <a:buChar char="•"/>
            </a:pPr>
            <a:r>
              <a:rPr lang="en-US" sz="2000">
                <a:latin typeface="Arial"/>
                <a:cs typeface="Arial"/>
              </a:rPr>
              <a:t>Consumer behavior is </a:t>
            </a:r>
            <a:r>
              <a:rPr lang="en-US" sz="2000" b="1">
                <a:latin typeface="Arial"/>
                <a:cs typeface="Arial"/>
              </a:rPr>
              <a:t>factual</a:t>
            </a:r>
            <a:r>
              <a:rPr lang="en-US" sz="2000">
                <a:latin typeface="Arial"/>
                <a:cs typeface="Arial"/>
              </a:rPr>
              <a:t>: it relies on actual or self-reported observations of people making consumption decisions. </a:t>
            </a:r>
          </a:p>
          <a:p>
            <a:pPr marL="285750" indent="-285750" algn="just">
              <a:buFont typeface="Arial"/>
              <a:buChar char="•"/>
            </a:pPr>
            <a:r>
              <a:rPr lang="en-US" sz="2000">
                <a:latin typeface="Arial"/>
                <a:cs typeface="Arial"/>
              </a:rPr>
              <a:t>Consumer behavior is </a:t>
            </a:r>
            <a:r>
              <a:rPr lang="en-US" sz="2000" b="1">
                <a:latin typeface="Arial"/>
                <a:cs typeface="Arial"/>
              </a:rPr>
              <a:t>explanative</a:t>
            </a:r>
            <a:r>
              <a:rPr lang="en-US" sz="2000">
                <a:latin typeface="Arial"/>
                <a:cs typeface="Arial"/>
              </a:rPr>
              <a:t>: it uses conceptual lenses to understand why and how consumers are making their decisions.</a:t>
            </a:r>
          </a:p>
          <a:p>
            <a:pPr marL="285750" indent="-285750" algn="just">
              <a:buFont typeface="Arial"/>
              <a:buChar char="•"/>
            </a:pPr>
            <a:r>
              <a:rPr lang="en-US" sz="2000">
                <a:latin typeface="Arial"/>
                <a:cs typeface="Arial"/>
              </a:rPr>
              <a:t>Consumer behavior is </a:t>
            </a:r>
            <a:r>
              <a:rPr lang="en-US" sz="2000" b="1">
                <a:latin typeface="Arial"/>
                <a:cs typeface="Arial"/>
              </a:rPr>
              <a:t>investigative</a:t>
            </a:r>
            <a:r>
              <a:rPr lang="en-US" sz="2000">
                <a:latin typeface="Arial"/>
                <a:cs typeface="Arial"/>
              </a:rPr>
              <a:t>: it uses a variety of research techniques from surveys to experiments, to interviews, to text-mining analyses. </a:t>
            </a:r>
          </a:p>
          <a:p>
            <a:pPr marL="285750" indent="-285750" algn="just">
              <a:buFont typeface="Arial"/>
              <a:buChar char="•"/>
            </a:pPr>
            <a:r>
              <a:rPr lang="en-US" sz="2000">
                <a:latin typeface="Arial"/>
                <a:cs typeface="Arial"/>
              </a:rPr>
              <a:t>Consumer behavior is </a:t>
            </a:r>
            <a:r>
              <a:rPr lang="en-US" sz="2000" b="1">
                <a:latin typeface="Arial"/>
                <a:cs typeface="Arial"/>
              </a:rPr>
              <a:t>quantitative</a:t>
            </a:r>
            <a:r>
              <a:rPr lang="en-US" sz="2000">
                <a:latin typeface="Arial"/>
                <a:cs typeface="Arial"/>
              </a:rPr>
              <a:t>: much of the research attempts to measure the aspects that influence consumer decision making.</a:t>
            </a:r>
          </a:p>
          <a:p>
            <a:pPr algn="just">
              <a:spcBef>
                <a:spcPts val="600"/>
              </a:spcBef>
            </a:pPr>
            <a:endParaRPr lang="en-US" b="1"/>
          </a:p>
          <a:p>
            <a:pPr marL="342900" indent="-342900" algn="just">
              <a:spcBef>
                <a:spcPts val="600"/>
              </a:spcBef>
              <a:buAutoNum type="arabicParenR"/>
            </a:pPr>
            <a:endParaRPr lang="en-US" sz="2000"/>
          </a:p>
        </p:txBody>
      </p:sp>
      <p:sp>
        <p:nvSpPr>
          <p:cNvPr id="11" name="TextBox 10">
            <a:extLst>
              <a:ext uri="{FF2B5EF4-FFF2-40B4-BE49-F238E27FC236}">
                <a16:creationId xmlns:a16="http://schemas.microsoft.com/office/drawing/2014/main" id="{9393CC88-CE99-9691-5779-97782C9D7005}"/>
              </a:ext>
            </a:extLst>
          </p:cNvPr>
          <p:cNvSpPr txBox="1"/>
          <p:nvPr/>
        </p:nvSpPr>
        <p:spPr>
          <a:xfrm>
            <a:off x="481436" y="1029381"/>
            <a:ext cx="8403769" cy="830997"/>
          </a:xfrm>
          <a:prstGeom prst="rect">
            <a:avLst/>
          </a:prstGeom>
          <a:noFill/>
        </p:spPr>
        <p:txBody>
          <a:bodyPr wrap="square" lIns="91440" tIns="45720" rIns="91440" bIns="45720" rtlCol="0" anchor="t">
            <a:spAutoFit/>
          </a:bodyPr>
          <a:lstStyle/>
          <a:p>
            <a:r>
              <a:rPr lang="en-US" sz="2400" b="1">
                <a:latin typeface="Arial"/>
                <a:cs typeface="Arial"/>
              </a:rPr>
              <a:t>1.1 Introduction to marketing and consumer behavior</a:t>
            </a:r>
            <a:endParaRPr lang="en-US" sz="2400"/>
          </a:p>
          <a:p>
            <a:endParaRPr lang="en-US" sz="2400" b="1">
              <a:latin typeface="Arial"/>
              <a:cs typeface="Arial"/>
            </a:endParaRPr>
          </a:p>
        </p:txBody>
      </p:sp>
      <p:pic>
        <p:nvPicPr>
          <p:cNvPr id="15" name="Graphic 14" descr="Bookmark with solid fill">
            <a:extLst>
              <a:ext uri="{FF2B5EF4-FFF2-40B4-BE49-F238E27FC236}">
                <a16:creationId xmlns:a16="http://schemas.microsoft.com/office/drawing/2014/main" id="{E334D77B-A55B-B91E-DA55-4A69AE4ED5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328" y="1519687"/>
            <a:ext cx="439948" cy="396816"/>
          </a:xfrm>
          <a:prstGeom prst="rect">
            <a:avLst/>
          </a:prstGeom>
        </p:spPr>
      </p:pic>
    </p:spTree>
    <p:extLst>
      <p:ext uri="{BB962C8B-B14F-4D97-AF65-F5344CB8AC3E}">
        <p14:creationId xmlns:p14="http://schemas.microsoft.com/office/powerpoint/2010/main" val="73239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1029381"/>
            <a:ext cx="8403769" cy="830997"/>
          </a:xfrm>
          <a:prstGeom prst="rect">
            <a:avLst/>
          </a:prstGeom>
          <a:noFill/>
        </p:spPr>
        <p:txBody>
          <a:bodyPr wrap="square" lIns="91440" tIns="45720" rIns="91440" bIns="45720" rtlCol="0" anchor="t">
            <a:spAutoFit/>
          </a:bodyPr>
          <a:lstStyle/>
          <a:p>
            <a:r>
              <a:rPr lang="en-US" sz="2400" b="1">
                <a:latin typeface="Arial"/>
                <a:cs typeface="Arial"/>
              </a:rPr>
              <a:t>1.1 Introduction to marketing and consumer behavior</a:t>
            </a:r>
            <a:endParaRPr lang="en-US" sz="2400"/>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903424"/>
            <a:ext cx="8028892" cy="4324261"/>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     The differences between marketing and consumer behavior</a:t>
            </a:r>
            <a:endParaRPr lang="en-CA" sz="2000"/>
          </a:p>
          <a:p>
            <a:pPr algn="just">
              <a:spcBef>
                <a:spcPts val="600"/>
              </a:spcBef>
            </a:pPr>
            <a:endParaRPr lang="en-US" sz="2000" b="1">
              <a:latin typeface="Arial"/>
              <a:cs typeface="Arial"/>
            </a:endParaRPr>
          </a:p>
          <a:p>
            <a:pPr algn="just">
              <a:spcBef>
                <a:spcPts val="600"/>
              </a:spcBef>
            </a:pPr>
            <a:r>
              <a:rPr lang="en-US" sz="2000" b="1">
                <a:latin typeface="Arial"/>
                <a:cs typeface="Arial"/>
              </a:rPr>
              <a:t>The main difference between marketing research and consumer behavior research is that marketing is prescriptive and consumer behavior is descriptive. </a:t>
            </a:r>
            <a:endParaRPr lang="en-US" sz="2000">
              <a:latin typeface="Arial"/>
              <a:cs typeface="Arial"/>
            </a:endParaRPr>
          </a:p>
          <a:p>
            <a:pPr algn="just">
              <a:spcBef>
                <a:spcPts val="600"/>
              </a:spcBef>
            </a:pPr>
            <a:endParaRPr lang="en-US" sz="2000" b="1"/>
          </a:p>
          <a:p>
            <a:pPr algn="just">
              <a:spcBef>
                <a:spcPts val="600"/>
              </a:spcBef>
            </a:pPr>
            <a:r>
              <a:rPr lang="en-US" sz="2000" b="1">
                <a:latin typeface="Arial"/>
                <a:cs typeface="Arial"/>
              </a:rPr>
              <a:t>Consumer behavior research is</a:t>
            </a:r>
            <a:r>
              <a:rPr lang="en-US" sz="2000">
                <a:latin typeface="Arial"/>
                <a:cs typeface="Arial"/>
              </a:rPr>
              <a:t> a description of how consumers make decisions and behave, not how they should or ought to.</a:t>
            </a:r>
            <a:endParaRPr lang="en-US">
              <a:latin typeface="Arial"/>
              <a:cs typeface="Arial"/>
            </a:endParaRPr>
          </a:p>
          <a:p>
            <a:pPr algn="just">
              <a:spcBef>
                <a:spcPts val="600"/>
              </a:spcBef>
            </a:pPr>
            <a:endParaRPr lang="en-US" sz="2000"/>
          </a:p>
          <a:p>
            <a:pPr algn="just">
              <a:spcBef>
                <a:spcPts val="600"/>
              </a:spcBef>
            </a:pPr>
            <a:r>
              <a:rPr lang="en-US" sz="2000" b="1">
                <a:latin typeface="Arial"/>
                <a:cs typeface="Arial"/>
              </a:rPr>
              <a:t>Marketing research </a:t>
            </a:r>
            <a:r>
              <a:rPr lang="en-US" sz="2000">
                <a:latin typeface="Arial"/>
                <a:cs typeface="Arial"/>
              </a:rPr>
              <a:t>prescribes how managers should or ought to build marketing strategies.</a:t>
            </a:r>
            <a:endParaRPr lang="en-US">
              <a:latin typeface="Arial"/>
              <a:cs typeface="Arial"/>
            </a:endParaRPr>
          </a:p>
          <a:p>
            <a:pPr marL="342900" indent="-342900" algn="just">
              <a:spcBef>
                <a:spcPts val="600"/>
              </a:spcBef>
              <a:buAutoNum type="arabicParenR"/>
            </a:pPr>
            <a:endParaRPr lang="en-US" sz="2000"/>
          </a:p>
        </p:txBody>
      </p:sp>
      <p:pic>
        <p:nvPicPr>
          <p:cNvPr id="11" name="Graphic 10" descr="Bookmark with solid fill">
            <a:extLst>
              <a:ext uri="{FF2B5EF4-FFF2-40B4-BE49-F238E27FC236}">
                <a16:creationId xmlns:a16="http://schemas.microsoft.com/office/drawing/2014/main" id="{C2CBAAE7-D100-ADAD-8FE0-EF5E0872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328" y="1907876"/>
            <a:ext cx="439948" cy="396816"/>
          </a:xfrm>
          <a:prstGeom prst="rect">
            <a:avLst/>
          </a:prstGeom>
        </p:spPr>
      </p:pic>
    </p:spTree>
    <p:extLst>
      <p:ext uri="{BB962C8B-B14F-4D97-AF65-F5344CB8AC3E}">
        <p14:creationId xmlns:p14="http://schemas.microsoft.com/office/powerpoint/2010/main" val="78465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1029381"/>
            <a:ext cx="8403769" cy="830997"/>
          </a:xfrm>
          <a:prstGeom prst="rect">
            <a:avLst/>
          </a:prstGeom>
          <a:noFill/>
        </p:spPr>
        <p:txBody>
          <a:bodyPr wrap="square" lIns="91440" tIns="45720" rIns="91440" bIns="45720" rtlCol="0" anchor="t">
            <a:spAutoFit/>
          </a:bodyPr>
          <a:lstStyle/>
          <a:p>
            <a:r>
              <a:rPr lang="en-US" sz="2400" b="1">
                <a:latin typeface="Arial"/>
                <a:cs typeface="Arial"/>
              </a:rPr>
              <a:t>1.1 Introduction to marketing and consumer behavior</a:t>
            </a:r>
            <a:endParaRPr lang="en-US" sz="2400"/>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903424"/>
            <a:ext cx="8028892" cy="4478149"/>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     The link between consumer behavior and marketing</a:t>
            </a:r>
            <a:endParaRPr lang="en-CA" sz="2000">
              <a:latin typeface="Arial"/>
              <a:cs typeface="Arial"/>
            </a:endParaRPr>
          </a:p>
          <a:p>
            <a:pPr algn="just">
              <a:spcBef>
                <a:spcPts val="600"/>
              </a:spcBef>
            </a:pPr>
            <a:endParaRPr lang="en-US" sz="2000" b="1">
              <a:latin typeface="Arial"/>
              <a:cs typeface="Arial"/>
            </a:endParaRPr>
          </a:p>
          <a:p>
            <a:pPr algn="just"/>
            <a:r>
              <a:rPr lang="en-US" sz="2000">
                <a:latin typeface="Arial"/>
                <a:cs typeface="Arial"/>
              </a:rPr>
              <a:t>The two approaches are linked, as much of marketing is based on insights gained from consumer behavior research. Marketing research prescribes strategies that can aid managers based on evidence from consumer behavior.</a:t>
            </a:r>
            <a:endParaRPr lang="en-US">
              <a:latin typeface="Arial"/>
              <a:cs typeface="Arial"/>
            </a:endParaRPr>
          </a:p>
          <a:p>
            <a:pPr algn="just"/>
            <a:endParaRPr lang="en-US" sz="2000">
              <a:latin typeface="Arial"/>
              <a:cs typeface="Arial"/>
            </a:endParaRPr>
          </a:p>
          <a:p>
            <a:pPr algn="just"/>
            <a:r>
              <a:rPr lang="en-US" sz="2000">
                <a:latin typeface="Arial"/>
                <a:cs typeface="Arial"/>
              </a:rPr>
              <a:t>Sometimes marketing managers do not seek insights or evidence from consumer behavior for a variety of reasons (e.g., financial, time, access, etc.) or may ignore it. However, they are missing out on additional knowledge that can be very advantageous to their marketing strategy success, as this additional knowledge might present new opportunities or identify potential risks.</a:t>
            </a:r>
            <a:endParaRPr lang="en-US">
              <a:latin typeface="Arial"/>
              <a:cs typeface="Arial"/>
            </a:endParaRPr>
          </a:p>
          <a:p>
            <a:pPr algn="just"/>
            <a:endParaRPr lang="en-US" sz="2000">
              <a:latin typeface="Arial"/>
              <a:cs typeface="Arial"/>
            </a:endParaRPr>
          </a:p>
        </p:txBody>
      </p:sp>
      <p:pic>
        <p:nvPicPr>
          <p:cNvPr id="11" name="Graphic 10" descr="Bookmark with solid fill">
            <a:extLst>
              <a:ext uri="{FF2B5EF4-FFF2-40B4-BE49-F238E27FC236}">
                <a16:creationId xmlns:a16="http://schemas.microsoft.com/office/drawing/2014/main" id="{C2CBAAE7-D100-ADAD-8FE0-EF5E0872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328" y="1907876"/>
            <a:ext cx="439948" cy="396816"/>
          </a:xfrm>
          <a:prstGeom prst="rect">
            <a:avLst/>
          </a:prstGeom>
        </p:spPr>
      </p:pic>
    </p:spTree>
    <p:extLst>
      <p:ext uri="{BB962C8B-B14F-4D97-AF65-F5344CB8AC3E}">
        <p14:creationId xmlns:p14="http://schemas.microsoft.com/office/powerpoint/2010/main" val="201355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81436" y="1029381"/>
            <a:ext cx="8403769" cy="1200329"/>
          </a:xfrm>
          <a:prstGeom prst="rect">
            <a:avLst/>
          </a:prstGeom>
          <a:noFill/>
        </p:spPr>
        <p:txBody>
          <a:bodyPr wrap="square" lIns="91440" tIns="45720" rIns="91440" bIns="45720" rtlCol="0" anchor="t">
            <a:spAutoFit/>
          </a:bodyPr>
          <a:lstStyle/>
          <a:p>
            <a:r>
              <a:rPr lang="en-US" sz="2400" b="1">
                <a:latin typeface="Arial"/>
                <a:cs typeface="Arial"/>
              </a:rPr>
              <a:t>1.2 Models of purchase: The cognitive model</a:t>
            </a:r>
            <a:endParaRPr lang="en-US" sz="2400">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82042" y="1903424"/>
            <a:ext cx="8028892" cy="2015936"/>
          </a:xfrm>
          <a:prstGeom prst="rect">
            <a:avLst/>
          </a:prstGeom>
          <a:noFill/>
        </p:spPr>
        <p:txBody>
          <a:bodyPr wrap="square" lIns="91440" tIns="45720" rIns="91440" bIns="45720" rtlCol="0" anchor="t">
            <a:spAutoFit/>
          </a:bodyPr>
          <a:lstStyle/>
          <a:p>
            <a:pPr algn="just">
              <a:spcBef>
                <a:spcPts val="600"/>
              </a:spcBef>
            </a:pPr>
            <a:r>
              <a:rPr lang="en-US" sz="2000" b="1">
                <a:latin typeface="Arial"/>
                <a:cs typeface="Arial"/>
              </a:rPr>
              <a:t>1.How do people (rationally) decide to buy something?</a:t>
            </a:r>
            <a:endParaRPr lang="en-US"/>
          </a:p>
          <a:p>
            <a:pPr algn="just">
              <a:spcBef>
                <a:spcPts val="600"/>
              </a:spcBef>
            </a:pPr>
            <a:endParaRPr lang="en-US" sz="2000" b="1">
              <a:latin typeface="Arial"/>
              <a:cs typeface="Arial"/>
            </a:endParaRPr>
          </a:p>
          <a:p>
            <a:pPr algn="just"/>
            <a:r>
              <a:rPr lang="en-US" sz="2000">
                <a:latin typeface="Arial"/>
                <a:cs typeface="Arial"/>
              </a:rPr>
              <a:t>Most considered purchases for big-ticket items, such as computers, university degrees, etc. follow this five-step process:</a:t>
            </a:r>
          </a:p>
          <a:p>
            <a:pPr algn="just"/>
            <a:endParaRPr lang="en-US" sz="2000"/>
          </a:p>
          <a:p>
            <a:pPr algn="just"/>
            <a:endParaRPr lang="en-US" sz="2000"/>
          </a:p>
        </p:txBody>
      </p:sp>
      <p:pic>
        <p:nvPicPr>
          <p:cNvPr id="519" name="Picture 519">
            <a:extLst>
              <a:ext uri="{FF2B5EF4-FFF2-40B4-BE49-F238E27FC236}">
                <a16:creationId xmlns:a16="http://schemas.microsoft.com/office/drawing/2014/main" id="{B992DBC7-9293-6183-0E65-8ACF020DEE15}"/>
              </a:ext>
            </a:extLst>
          </p:cNvPr>
          <p:cNvPicPr>
            <a:picLocks noChangeAspect="1"/>
          </p:cNvPicPr>
          <p:nvPr/>
        </p:nvPicPr>
        <p:blipFill>
          <a:blip r:embed="rId2"/>
          <a:stretch>
            <a:fillRect/>
          </a:stretch>
        </p:blipFill>
        <p:spPr>
          <a:xfrm>
            <a:off x="439947" y="3424962"/>
            <a:ext cx="8120331" cy="2682263"/>
          </a:xfrm>
          <a:prstGeom prst="rect">
            <a:avLst/>
          </a:prstGeom>
        </p:spPr>
      </p:pic>
    </p:spTree>
    <p:extLst>
      <p:ext uri="{BB962C8B-B14F-4D97-AF65-F5344CB8AC3E}">
        <p14:creationId xmlns:p14="http://schemas.microsoft.com/office/powerpoint/2010/main" val="2984485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25</cp:revision>
  <cp:lastPrinted>2020-09-02T06:00:26Z</cp:lastPrinted>
  <dcterms:created xsi:type="dcterms:W3CDTF">2009-07-12T19:40:29Z</dcterms:created>
  <dcterms:modified xsi:type="dcterms:W3CDTF">2023-02-24T23:41:41Z</dcterms:modified>
</cp:coreProperties>
</file>